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64" r:id="rId4"/>
    <p:sldId id="259" r:id="rId5"/>
    <p:sldId id="277" r:id="rId6"/>
    <p:sldId id="279" r:id="rId7"/>
    <p:sldId id="281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398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252A1-E1B0-4F9E-924B-728C3CD44F5A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A07B-1661-43C9-9648-FD3540D505A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53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61BED-D70A-09AB-D162-168FD61A5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CEFA35-C9E8-907E-D76B-3081A057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6CFF5-0CB0-7FF7-AD37-ADC17B4F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90D50-AC40-4795-D02E-198F941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130F4B-FE48-6B0C-306B-B5A5BCF66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71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054C-C9C9-3C88-971F-98363368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06ABAF-E0CC-5F98-0555-BD89BEDC3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82AE9-1CA4-4468-E1DA-B2F82CC0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6D4A36-CEB1-49DE-DC9D-0127B53D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2AE47-2CD9-CB8A-1B7E-6565CCB9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805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8DAAC9-FDC4-F058-62F3-455985A5E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D0A399-E770-8663-1F92-FE1165A9A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2FF59-C040-0F65-FF6D-B4205097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11EB92-6E87-FE08-9BBF-4359F88F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016493-22FD-B362-7833-FF787927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404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622EC-BE55-C15F-4544-CC91302C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E0486-A297-540E-07B8-5D5C43A34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40BA6B-23F0-2A94-DF92-CA6C16A6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61DCA-8184-519F-FEFE-E3BA2E8B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97B99-5FB5-B6C5-BC66-3A7ACB1F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990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AD936-4D2A-4F76-D822-86B19836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FDD286-29BB-5485-69B6-E18E9227E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152E8-F1E6-960B-D2B6-090CA3C1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D5DC6-4A8C-B579-29A9-B06A7BF2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AC3C9-5D0E-E8EF-7F04-3E84E7F9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453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959F3-2D77-EDE0-EB7E-CAD7B387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1DEC9-82BA-474B-77E3-913C46D81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1D0193-F477-4F1D-A4CC-FC4885B23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D218FD-B2E3-7419-CAD3-D8C06D3D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BC79A3-506C-5FEA-D775-92BFC962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5A718D-4F6E-EED2-5DC1-3E08096D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768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E9BA3-B8D8-9678-A443-6F5F7F87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95CE5-BE33-7876-99CC-7DC706DA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914B1F-3CD5-1FAC-ACCB-38AFE84E1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E8392F-2F96-DF97-19C2-BA665C29E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3B9A38D-F877-3788-2BE4-167606F1CA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092549-1F7D-C80F-32A9-6349F8E3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DC3B4C-B8DD-D2B5-7A0F-D635FB0E9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E9EE63F-22AD-7CF6-1273-6C34CE60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685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0F72-3EE5-5370-4DE0-F432B5DCF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511138-5AF4-896F-4018-FAAE66BD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BDF1A9-3BCF-0115-9829-52C8934A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B4B61F-4CE2-FC49-AC6A-ECB45951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09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026540-9427-93DE-19F5-4042C3B5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D60CA42-8A8C-0A61-BD86-285C6F56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963410-8926-2391-2BCD-7CBF3E3F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33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A7FDD-4180-F946-913C-63A02943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40B946-2B0E-D467-410E-0557CA63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DBB3B7-4E5A-7489-62EB-072B3D9A3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860367-30BA-DFA0-EBAA-01AF93CA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8C104A-20B5-2875-F974-9C57219F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C2500C-C0B4-F04D-4148-78E02B86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632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8438A-5544-6C5A-BDDB-A9F1F374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4A5349-6023-197C-1B2F-06D79AAAE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584E23-7B8B-FD30-A308-42A44EBC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62E079-E1B2-B4D4-A8A6-EB403F8A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B53268-3062-CCFA-5598-CC518529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144C1D-ED01-A0AD-14F5-990D94E70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654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F5264-CE8E-F726-4F52-245A4323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A4D803-B9EF-6242-D3B7-BD9425EAC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0F0ACB-67E8-77B5-7AA6-8BF51D18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871-B6CA-4AAC-B899-124BB0AB1CA9}" type="datetimeFigureOut">
              <a:rPr lang="ru-KZ" smtClean="0"/>
              <a:t>07.02.2023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6FEBAB-01A4-4C15-459F-A12364B14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78B7D6-6E1F-EB46-88A7-F76912527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642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4CEFD-0F44-BD2D-1B5D-570C970EE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зондық</a:t>
            </a:r>
            <a:r>
              <a:rPr lang="ru-RU" dirty="0"/>
              <a:t> </a:t>
            </a:r>
            <a:r>
              <a:rPr lang="ru-RU" dirty="0" err="1"/>
              <a:t>энергетикалық</a:t>
            </a:r>
            <a:r>
              <a:rPr lang="ru-RU" dirty="0"/>
              <a:t> </a:t>
            </a:r>
            <a:r>
              <a:rPr lang="ru-RU" dirty="0" err="1"/>
              <a:t>диаграммасы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274773-5C68-03C5-2F70-70985BECE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err="1"/>
              <a:t>Заманауи</a:t>
            </a:r>
            <a:r>
              <a:rPr lang="ru-RU" sz="3200" dirty="0"/>
              <a:t> электроника </a:t>
            </a:r>
            <a:r>
              <a:rPr lang="ru-RU" sz="3200" dirty="0" err="1"/>
              <a:t>құрылғылары</a:t>
            </a:r>
            <a:r>
              <a:rPr lang="ru-RU" sz="3200" dirty="0"/>
              <a:t> </a:t>
            </a:r>
            <a:r>
              <a:rPr lang="ru-RU" sz="3200" dirty="0" err="1">
                <a:highlight>
                  <a:srgbClr val="00FF00"/>
                </a:highlight>
              </a:rPr>
              <a:t>жартылай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өткізгіш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/>
              <a:t>материалдардан</a:t>
            </a:r>
            <a:r>
              <a:rPr lang="ru-RU" sz="3200" dirty="0"/>
              <a:t> </a:t>
            </a:r>
            <a:r>
              <a:rPr lang="ru-RU" sz="3200" dirty="0" err="1"/>
              <a:t>жасалған</a:t>
            </a:r>
            <a:r>
              <a:rPr lang="ru-RU" sz="3200" dirty="0"/>
              <a:t>. </a:t>
            </a:r>
            <a:r>
              <a:rPr lang="ru-RU" sz="3200" dirty="0" err="1"/>
              <a:t>Сондықтан</a:t>
            </a:r>
            <a:r>
              <a:rPr lang="ru-RU" sz="3200" dirty="0"/>
              <a:t>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өткізгіштердің</a:t>
            </a:r>
            <a:r>
              <a:rPr lang="ru-RU" sz="3200" dirty="0"/>
              <a:t> </a:t>
            </a:r>
            <a:r>
              <a:rPr lang="ru-RU" sz="3200" dirty="0" err="1"/>
              <a:t>құрылымы</a:t>
            </a:r>
            <a:r>
              <a:rPr lang="ru-RU" sz="3200" dirty="0"/>
              <a:t> мен </a:t>
            </a:r>
            <a:r>
              <a:rPr lang="ru-RU" sz="3200" dirty="0" err="1"/>
              <a:t>параметрлеріне</a:t>
            </a:r>
            <a:r>
              <a:rPr lang="ru-RU" sz="3200" dirty="0"/>
              <a:t> </a:t>
            </a:r>
            <a:r>
              <a:rPr lang="ru-RU" sz="3200" dirty="0" err="1"/>
              <a:t>ерекше</a:t>
            </a:r>
            <a:r>
              <a:rPr lang="ru-RU" sz="3200" dirty="0"/>
              <a:t> </a:t>
            </a:r>
            <a:r>
              <a:rPr lang="ru-RU" sz="3200" dirty="0" err="1"/>
              <a:t>назар</a:t>
            </a:r>
            <a:r>
              <a:rPr lang="ru-RU" sz="3200" dirty="0"/>
              <a:t> </a:t>
            </a:r>
            <a:r>
              <a:rPr lang="ru-RU" sz="3200" dirty="0" err="1"/>
              <a:t>аударылады</a:t>
            </a:r>
            <a:r>
              <a:rPr lang="ru-RU" sz="3200" dirty="0"/>
              <a:t>. Кез-</a:t>
            </a:r>
            <a:r>
              <a:rPr lang="ru-RU" sz="3200" dirty="0" err="1"/>
              <a:t>келген</a:t>
            </a:r>
            <a:r>
              <a:rPr lang="ru-RU" sz="3200" dirty="0"/>
              <a:t> </a:t>
            </a:r>
            <a:r>
              <a:rPr lang="ru-RU" sz="3200" dirty="0" err="1"/>
              <a:t>қатты</a:t>
            </a:r>
            <a:r>
              <a:rPr lang="ru-RU" sz="3200" dirty="0"/>
              <a:t> </a:t>
            </a:r>
            <a:r>
              <a:rPr lang="ru-RU" sz="3200" dirty="0" err="1"/>
              <a:t>зат</a:t>
            </a:r>
            <a:r>
              <a:rPr lang="ru-RU" sz="3200" dirty="0"/>
              <a:t> – </a:t>
            </a:r>
            <a:r>
              <a:rPr lang="ru-RU" sz="3200" dirty="0" err="1"/>
              <a:t>бұл</a:t>
            </a:r>
            <a:r>
              <a:rPr lang="ru-RU" sz="3200" dirty="0"/>
              <a:t> </a:t>
            </a:r>
            <a:r>
              <a:rPr lang="ru-RU" sz="3200" dirty="0" err="1"/>
              <a:t>атомаралық</a:t>
            </a:r>
            <a:r>
              <a:rPr lang="ru-RU" sz="3200" dirty="0"/>
              <a:t> </a:t>
            </a:r>
            <a:r>
              <a:rPr lang="ru-RU" sz="3200" dirty="0" err="1"/>
              <a:t>қашықтықтың</a:t>
            </a:r>
            <a:r>
              <a:rPr lang="ru-RU" sz="3200" dirty="0"/>
              <a:t> </a:t>
            </a:r>
            <a:r>
              <a:rPr lang="ru-RU" sz="3200" dirty="0" err="1"/>
              <a:t>аздығына</a:t>
            </a:r>
            <a:r>
              <a:rPr lang="ru-RU" sz="3200" dirty="0"/>
              <a:t> </a:t>
            </a:r>
            <a:r>
              <a:rPr lang="ru-RU" sz="3200" dirty="0" err="1"/>
              <a:t>байланысты</a:t>
            </a:r>
            <a:r>
              <a:rPr lang="ru-RU" sz="3200" dirty="0"/>
              <a:t> </a:t>
            </a:r>
            <a:r>
              <a:rPr lang="ru-RU" sz="3200" dirty="0" err="1"/>
              <a:t>бір-бірімен</a:t>
            </a:r>
            <a:r>
              <a:rPr lang="ru-RU" sz="3200" dirty="0"/>
              <a:t> </a:t>
            </a:r>
            <a:r>
              <a:rPr lang="ru-RU" sz="3200" dirty="0" err="1"/>
              <a:t>қатты</a:t>
            </a:r>
            <a:r>
              <a:rPr lang="ru-RU" sz="3200" dirty="0"/>
              <a:t> </a:t>
            </a:r>
            <a:r>
              <a:rPr lang="ru-RU" sz="3200" dirty="0" err="1"/>
              <a:t>әрекеттесетін</a:t>
            </a:r>
            <a:r>
              <a:rPr lang="ru-RU" sz="3200" dirty="0"/>
              <a:t> </a:t>
            </a:r>
            <a:r>
              <a:rPr lang="ru-RU" sz="3200" dirty="0" err="1"/>
              <a:t>атомдар</a:t>
            </a:r>
            <a:r>
              <a:rPr lang="ru-RU" sz="3200" dirty="0"/>
              <a:t> </a:t>
            </a:r>
            <a:r>
              <a:rPr lang="ru-RU" sz="3200" dirty="0" err="1"/>
              <a:t>жиынтығы</a:t>
            </a:r>
            <a:r>
              <a:rPr lang="ru-RU" sz="3200" dirty="0"/>
              <a:t>. </a:t>
            </a:r>
            <a:r>
              <a:rPr lang="ru-RU" sz="3200" dirty="0" err="1"/>
              <a:t>Бұл</a:t>
            </a:r>
            <a:r>
              <a:rPr lang="ru-RU" sz="3200" dirty="0"/>
              <a:t> </a:t>
            </a:r>
            <a:r>
              <a:rPr lang="ru-RU" sz="3200" dirty="0" err="1"/>
              <a:t>қашықтықтар</a:t>
            </a:r>
            <a:r>
              <a:rPr lang="ru-RU" sz="3200" dirty="0"/>
              <a:t> </a:t>
            </a:r>
            <a:r>
              <a:rPr lang="ru-RU" sz="3200" dirty="0" err="1">
                <a:highlight>
                  <a:srgbClr val="00FF00"/>
                </a:highlight>
              </a:rPr>
              <a:t>металдарда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минималды</a:t>
            </a:r>
            <a:r>
              <a:rPr lang="ru-RU" sz="3200" dirty="0"/>
              <a:t>, ал </a:t>
            </a:r>
            <a:r>
              <a:rPr lang="ru-RU" sz="3200" dirty="0" err="1">
                <a:highlight>
                  <a:srgbClr val="00FF00"/>
                </a:highlight>
              </a:rPr>
              <a:t>диэлектриктерде</a:t>
            </a:r>
            <a:r>
              <a:rPr lang="ru-RU" sz="3200" dirty="0">
                <a:highlight>
                  <a:srgbClr val="00FF00"/>
                </a:highlight>
              </a:rPr>
              <a:t> максимум</a:t>
            </a:r>
            <a:r>
              <a:rPr lang="ru-RU" sz="3200" dirty="0"/>
              <a:t>. Ол </a:t>
            </a:r>
            <a:r>
              <a:rPr lang="ru-RU" sz="3200" dirty="0" err="1"/>
              <a:t>белгілі</a:t>
            </a:r>
            <a:r>
              <a:rPr lang="ru-RU" sz="3200" dirty="0"/>
              <a:t> </a:t>
            </a:r>
            <a:r>
              <a:rPr lang="ru-RU" sz="3200" dirty="0" err="1"/>
              <a:t>бір</a:t>
            </a:r>
            <a:r>
              <a:rPr lang="ru-RU" sz="3200" dirty="0"/>
              <a:t> </a:t>
            </a:r>
            <a:r>
              <a:rPr lang="ru-RU" sz="3200" dirty="0" err="1"/>
              <a:t>энергетикалық</a:t>
            </a:r>
            <a:r>
              <a:rPr lang="ru-RU" sz="3200" dirty="0"/>
              <a:t> </a:t>
            </a:r>
            <a:r>
              <a:rPr lang="ru-RU" sz="3200" dirty="0" err="1"/>
              <a:t>спектрмен</a:t>
            </a:r>
            <a:r>
              <a:rPr lang="ru-RU" sz="3200" dirty="0"/>
              <a:t> </a:t>
            </a:r>
            <a:r>
              <a:rPr lang="ru-RU" sz="3200" dirty="0" err="1"/>
              <a:t>сипатталады</a:t>
            </a:r>
            <a:r>
              <a:rPr lang="ru-RU" sz="3200" dirty="0"/>
              <a:t>, </a:t>
            </a:r>
            <a:r>
              <a:rPr lang="ru-RU" sz="3200" dirty="0" err="1"/>
              <a:t>оның</a:t>
            </a:r>
            <a:r>
              <a:rPr lang="ru-RU" sz="3200" dirty="0"/>
              <a:t> </a:t>
            </a:r>
            <a:r>
              <a:rPr lang="ru-RU" sz="3200" dirty="0" err="1"/>
              <a:t>ерекшелігі</a:t>
            </a:r>
            <a:r>
              <a:rPr lang="ru-RU" sz="3200" dirty="0"/>
              <a:t> – </a:t>
            </a:r>
            <a:r>
              <a:rPr lang="ru-RU" sz="3200" dirty="0" err="1"/>
              <a:t>ол</a:t>
            </a:r>
            <a:r>
              <a:rPr lang="ru-RU" sz="3200" dirty="0"/>
              <a:t> </a:t>
            </a:r>
            <a:r>
              <a:rPr lang="ru-RU" sz="3200" dirty="0" err="1"/>
              <a:t>дискретті</a:t>
            </a:r>
            <a:r>
              <a:rPr lang="ru-RU" sz="3200" dirty="0"/>
              <a:t> </a:t>
            </a:r>
            <a:r>
              <a:rPr lang="ru-RU" sz="3200" dirty="0" err="1"/>
              <a:t>рұқсат</a:t>
            </a:r>
            <a:r>
              <a:rPr lang="ru-RU" sz="3200" dirty="0"/>
              <a:t> </a:t>
            </a:r>
            <a:r>
              <a:rPr lang="ru-RU" sz="3200" dirty="0" err="1"/>
              <a:t>етілген</a:t>
            </a:r>
            <a:r>
              <a:rPr lang="ru-RU" sz="3200" dirty="0"/>
              <a:t> </a:t>
            </a:r>
            <a:r>
              <a:rPr lang="ru-RU" sz="3200" dirty="0" err="1"/>
              <a:t>аймақтардан</a:t>
            </a:r>
            <a:r>
              <a:rPr lang="ru-RU" sz="3200" dirty="0"/>
              <a:t> </a:t>
            </a:r>
            <a:r>
              <a:rPr lang="ru-RU" sz="3200" dirty="0" err="1"/>
              <a:t>тұрады</a:t>
            </a:r>
            <a:r>
              <a:rPr lang="ru-RU" sz="3200" dirty="0"/>
              <a:t>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39444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9729A7-2307-B2B5-A090-F60E6AEC4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981"/>
            <a:ext cx="10515600" cy="5999982"/>
          </a:xfrm>
        </p:spPr>
        <p:txBody>
          <a:bodyPr>
            <a:noAutofit/>
          </a:bodyPr>
          <a:lstStyle/>
          <a:p>
            <a:pPr algn="just"/>
            <a:r>
              <a:rPr lang="ru-RU" sz="3000" dirty="0" err="1"/>
              <a:t>Температураның</a:t>
            </a:r>
            <a:r>
              <a:rPr lang="ru-RU" sz="3000" dirty="0"/>
              <a:t> </a:t>
            </a:r>
            <a:r>
              <a:rPr lang="ru-RU" sz="3000" dirty="0" err="1"/>
              <a:t>жоғарылауымен</a:t>
            </a:r>
            <a:r>
              <a:rPr lang="ru-RU" sz="3000" dirty="0"/>
              <a:t> </a:t>
            </a:r>
            <a:r>
              <a:rPr lang="ru-RU" sz="3000" dirty="0" err="1"/>
              <a:t>өткізгіштік</a:t>
            </a:r>
            <a:r>
              <a:rPr lang="ru-RU" sz="3000" dirty="0"/>
              <a:t> </a:t>
            </a:r>
            <a:r>
              <a:rPr lang="ru-RU" sz="3000" dirty="0" err="1"/>
              <a:t>аймағында</a:t>
            </a:r>
            <a:r>
              <a:rPr lang="ru-RU" sz="3000" dirty="0"/>
              <a:t> бос </a:t>
            </a:r>
            <a:r>
              <a:rPr lang="ru-RU" sz="3000" dirty="0" err="1"/>
              <a:t>электрондардың</a:t>
            </a:r>
            <a:r>
              <a:rPr lang="ru-RU" sz="3000" dirty="0"/>
              <a:t> </a:t>
            </a:r>
            <a:r>
              <a:rPr lang="ru-RU" sz="3000" dirty="0" err="1"/>
              <a:t>көп</a:t>
            </a:r>
            <a:r>
              <a:rPr lang="ru-RU" sz="3000" dirty="0"/>
              <a:t> саны </a:t>
            </a:r>
            <a:r>
              <a:rPr lang="ru-RU" sz="3000" dirty="0" err="1"/>
              <a:t>және</a:t>
            </a:r>
            <a:r>
              <a:rPr lang="ru-RU" sz="3000" dirty="0"/>
              <a:t> </a:t>
            </a:r>
            <a:r>
              <a:rPr lang="ru-RU" sz="3000" dirty="0" err="1"/>
              <a:t>валенттік</a:t>
            </a:r>
            <a:r>
              <a:rPr lang="ru-RU" sz="3000" dirty="0"/>
              <a:t> </a:t>
            </a:r>
            <a:r>
              <a:rPr lang="ru-RU" sz="3000" dirty="0" err="1"/>
              <a:t>аймақта</a:t>
            </a:r>
            <a:r>
              <a:rPr lang="ru-RU" sz="3000" dirty="0"/>
              <a:t> бос </a:t>
            </a:r>
            <a:r>
              <a:rPr lang="ru-RU" sz="3000" dirty="0" err="1"/>
              <a:t>деңгейлер</a:t>
            </a:r>
            <a:r>
              <a:rPr lang="ru-RU" sz="3000" dirty="0"/>
              <a:t> </a:t>
            </a:r>
            <a:r>
              <a:rPr lang="ru-RU" sz="3000" dirty="0" err="1"/>
              <a:t>пайда</a:t>
            </a:r>
            <a:r>
              <a:rPr lang="ru-RU" sz="3000" dirty="0"/>
              <a:t> </a:t>
            </a:r>
            <a:r>
              <a:rPr lang="ru-RU" sz="3000" dirty="0" err="1"/>
              <a:t>болады</a:t>
            </a:r>
            <a:r>
              <a:rPr lang="ru-RU" sz="3000" dirty="0"/>
              <a:t>. </a:t>
            </a:r>
            <a:r>
              <a:rPr lang="ru-RU" sz="3000" dirty="0" err="1"/>
              <a:t>Бұл</a:t>
            </a:r>
            <a:r>
              <a:rPr lang="ru-RU" sz="3000" dirty="0"/>
              <a:t> процесс тар </a:t>
            </a:r>
            <a:r>
              <a:rPr lang="ru-RU" sz="3000" dirty="0" err="1"/>
              <a:t>жолақты</a:t>
            </a:r>
            <a:r>
              <a:rPr lang="ru-RU" sz="3000" dirty="0"/>
              <a:t> </a:t>
            </a:r>
            <a:r>
              <a:rPr lang="ru-RU" sz="3000" dirty="0" err="1"/>
              <a:t>жартылай</a:t>
            </a:r>
            <a:r>
              <a:rPr lang="ru-RU" sz="3000" dirty="0"/>
              <a:t> </a:t>
            </a:r>
            <a:r>
              <a:rPr lang="ru-RU" sz="3000" dirty="0" err="1"/>
              <a:t>өткізгіштерде</a:t>
            </a:r>
            <a:r>
              <a:rPr lang="ru-RU" sz="3000" dirty="0"/>
              <a:t> </a:t>
            </a:r>
            <a:r>
              <a:rPr lang="ru-RU" sz="3000" dirty="0" err="1"/>
              <a:t>қарқынды</a:t>
            </a:r>
            <a:r>
              <a:rPr lang="ru-RU" sz="3000" dirty="0"/>
              <a:t> </a:t>
            </a:r>
            <a:r>
              <a:rPr lang="ru-RU" sz="3000" dirty="0" err="1"/>
              <a:t>жүреді</a:t>
            </a:r>
            <a:r>
              <a:rPr lang="ru-RU" sz="3000" dirty="0"/>
              <a:t>.</a:t>
            </a:r>
          </a:p>
          <a:p>
            <a:pPr algn="just"/>
            <a:endParaRPr lang="ru-RU" sz="3000" dirty="0"/>
          </a:p>
          <a:p>
            <a:pPr algn="just"/>
            <a:r>
              <a:rPr lang="ru-RU" sz="3000" dirty="0" err="1"/>
              <a:t>Валенттік</a:t>
            </a:r>
            <a:r>
              <a:rPr lang="ru-RU" sz="3000" dirty="0"/>
              <a:t> </a:t>
            </a:r>
            <a:r>
              <a:rPr lang="ru-RU" sz="3000" dirty="0" err="1"/>
              <a:t>аймақтағы</a:t>
            </a:r>
            <a:r>
              <a:rPr lang="ru-RU" sz="3000" dirty="0"/>
              <a:t> бос энергия </a:t>
            </a:r>
            <a:r>
              <a:rPr lang="ru-RU" sz="3000" dirty="0" err="1"/>
              <a:t>деңгейін</a:t>
            </a:r>
            <a:r>
              <a:rPr lang="ru-RU" sz="3000" dirty="0"/>
              <a:t> </a:t>
            </a:r>
            <a:r>
              <a:rPr lang="ru-RU" sz="3000" dirty="0" err="1"/>
              <a:t>және</a:t>
            </a:r>
            <a:r>
              <a:rPr lang="ru-RU" sz="3000" dirty="0"/>
              <a:t> </a:t>
            </a:r>
            <a:r>
              <a:rPr lang="ru-RU" sz="3000" dirty="0" err="1"/>
              <a:t>сәйкесінше</a:t>
            </a:r>
            <a:r>
              <a:rPr lang="ru-RU" sz="3000" dirty="0"/>
              <a:t> бос </a:t>
            </a:r>
            <a:r>
              <a:rPr lang="ru-RU" sz="3000" dirty="0" err="1"/>
              <a:t>валенттік</a:t>
            </a:r>
            <a:r>
              <a:rPr lang="ru-RU" sz="3000" dirty="0"/>
              <a:t> </a:t>
            </a:r>
            <a:r>
              <a:rPr lang="ru-RU" sz="3000" dirty="0" err="1"/>
              <a:t>байланысты</a:t>
            </a:r>
            <a:r>
              <a:rPr lang="ru-RU" sz="3000" dirty="0"/>
              <a:t> </a:t>
            </a:r>
            <a:r>
              <a:rPr lang="ru-RU" sz="3000" dirty="0">
                <a:highlight>
                  <a:srgbClr val="00FF00"/>
                </a:highlight>
              </a:rPr>
              <a:t>кем</a:t>
            </a:r>
            <a:r>
              <a:rPr lang="kk-KZ" sz="3000" dirty="0">
                <a:highlight>
                  <a:srgbClr val="00FF00"/>
                </a:highlight>
              </a:rPr>
              <a:t>тік</a:t>
            </a:r>
            <a:r>
              <a:rPr lang="ru-RU" sz="3000" dirty="0"/>
              <a:t> </a:t>
            </a:r>
            <a:r>
              <a:rPr lang="ru-RU" sz="3000" dirty="0" err="1"/>
              <a:t>деп</a:t>
            </a:r>
            <a:r>
              <a:rPr lang="ru-RU" sz="3000" dirty="0"/>
              <a:t> </a:t>
            </a:r>
            <a:r>
              <a:rPr lang="ru-RU" sz="3000" dirty="0" err="1"/>
              <a:t>атайды</a:t>
            </a:r>
            <a:r>
              <a:rPr lang="ru-RU" sz="3000" dirty="0"/>
              <a:t>. Ол </a:t>
            </a:r>
            <a:r>
              <a:rPr lang="ru-RU" sz="3000" dirty="0" err="1"/>
              <a:t>электронның</a:t>
            </a:r>
            <a:r>
              <a:rPr lang="ru-RU" sz="3000" dirty="0"/>
              <a:t> </a:t>
            </a:r>
            <a:r>
              <a:rPr lang="ru-RU" sz="3000" dirty="0" err="1"/>
              <a:t>абсолютті</a:t>
            </a:r>
            <a:r>
              <a:rPr lang="ru-RU" sz="3000" dirty="0"/>
              <a:t> </a:t>
            </a:r>
            <a:r>
              <a:rPr lang="ru-RU" sz="3000" dirty="0" err="1"/>
              <a:t>зарядына</a:t>
            </a:r>
            <a:r>
              <a:rPr lang="ru-RU" sz="3000" dirty="0"/>
              <a:t> </a:t>
            </a:r>
            <a:r>
              <a:rPr lang="ru-RU" sz="3000" dirty="0" err="1"/>
              <a:t>тең</a:t>
            </a:r>
            <a:r>
              <a:rPr lang="ru-RU" sz="3000" dirty="0"/>
              <a:t> </a:t>
            </a:r>
            <a:r>
              <a:rPr lang="ru-RU" sz="3000" dirty="0" err="1"/>
              <a:t>және</a:t>
            </a:r>
            <a:r>
              <a:rPr lang="ru-RU" sz="3000" dirty="0"/>
              <a:t> </a:t>
            </a:r>
            <a:r>
              <a:rPr lang="ru-RU" sz="3000" dirty="0" err="1"/>
              <a:t>оң</a:t>
            </a:r>
            <a:r>
              <a:rPr lang="ru-RU" sz="3000" dirty="0"/>
              <a:t> </a:t>
            </a:r>
            <a:r>
              <a:rPr lang="ru-RU" sz="3000" dirty="0" err="1"/>
              <a:t>зарядтың</a:t>
            </a:r>
            <a:r>
              <a:rPr lang="ru-RU" sz="3000" dirty="0"/>
              <a:t> </a:t>
            </a:r>
            <a:r>
              <a:rPr lang="ru-RU" sz="3000" dirty="0" err="1"/>
              <a:t>негізгі</a:t>
            </a:r>
            <a:r>
              <a:rPr lang="ru-RU" sz="3000" dirty="0"/>
              <a:t> </a:t>
            </a:r>
            <a:r>
              <a:rPr lang="ru-RU" sz="3000" dirty="0" err="1"/>
              <a:t>тасымалдаушысы</a:t>
            </a:r>
            <a:r>
              <a:rPr lang="ru-RU" sz="3000" dirty="0"/>
              <a:t> </a:t>
            </a:r>
            <a:r>
              <a:rPr lang="ru-RU" sz="3000" dirty="0" err="1"/>
              <a:t>болып</a:t>
            </a:r>
            <a:r>
              <a:rPr lang="ru-RU" sz="3000" dirty="0"/>
              <a:t> </a:t>
            </a:r>
            <a:r>
              <a:rPr lang="ru-RU" sz="3000" dirty="0" err="1"/>
              <a:t>табылады</a:t>
            </a:r>
            <a:r>
              <a:rPr lang="ru-RU" sz="3000" dirty="0"/>
              <a:t>.</a:t>
            </a:r>
          </a:p>
          <a:p>
            <a:pPr algn="just"/>
            <a:endParaRPr lang="ru-RU" sz="3000" dirty="0"/>
          </a:p>
          <a:p>
            <a:pPr algn="just"/>
            <a:r>
              <a:rPr lang="ru-RU" sz="3000" dirty="0"/>
              <a:t>Бос электрон мен </a:t>
            </a:r>
            <a:r>
              <a:rPr lang="ru-RU" sz="3000" dirty="0" err="1"/>
              <a:t>кемтіктің</a:t>
            </a:r>
            <a:r>
              <a:rPr lang="ru-RU" sz="3000" dirty="0"/>
              <a:t> </a:t>
            </a:r>
            <a:r>
              <a:rPr lang="ru-RU" sz="3000" dirty="0" err="1"/>
              <a:t>пайда</a:t>
            </a:r>
            <a:r>
              <a:rPr lang="ru-RU" sz="3000" dirty="0"/>
              <a:t> болу </a:t>
            </a:r>
            <a:r>
              <a:rPr lang="ru-RU" sz="3000" dirty="0" err="1"/>
              <a:t>процесі</a:t>
            </a:r>
            <a:r>
              <a:rPr lang="ru-RU" sz="3000" dirty="0"/>
              <a:t> </a:t>
            </a:r>
            <a:r>
              <a:rPr lang="ru-RU" sz="3000" dirty="0">
                <a:highlight>
                  <a:srgbClr val="00FF00"/>
                </a:highlight>
              </a:rPr>
              <a:t>генерация</a:t>
            </a:r>
            <a:r>
              <a:rPr lang="ru-RU" sz="3000" dirty="0"/>
              <a:t> </a:t>
            </a:r>
            <a:r>
              <a:rPr lang="ru-RU" sz="3000" dirty="0" err="1"/>
              <a:t>деп</a:t>
            </a:r>
            <a:r>
              <a:rPr lang="ru-RU" sz="3000" dirty="0"/>
              <a:t> </a:t>
            </a:r>
            <a:r>
              <a:rPr lang="ru-RU" sz="3000" dirty="0" err="1"/>
              <a:t>аталады</a:t>
            </a:r>
            <a:r>
              <a:rPr lang="ru-RU" sz="3000" dirty="0"/>
              <a:t>. </a:t>
            </a:r>
            <a:r>
              <a:rPr lang="ru-RU" sz="3000" dirty="0" err="1"/>
              <a:t>Қарастырылып</a:t>
            </a:r>
            <a:r>
              <a:rPr lang="ru-RU" sz="3000" dirty="0"/>
              <a:t> </a:t>
            </a:r>
            <a:r>
              <a:rPr lang="ru-RU" sz="3000" dirty="0" err="1"/>
              <a:t>отырған</a:t>
            </a:r>
            <a:r>
              <a:rPr lang="ru-RU" sz="3000" dirty="0"/>
              <a:t> </a:t>
            </a:r>
            <a:r>
              <a:rPr lang="ru-RU" sz="3000" dirty="0" err="1"/>
              <a:t>жағдайда</a:t>
            </a:r>
            <a:r>
              <a:rPr lang="ru-RU" sz="3000" dirty="0"/>
              <a:t> генерация </a:t>
            </a:r>
            <a:r>
              <a:rPr lang="ru-RU" sz="3000" dirty="0" err="1"/>
              <a:t>жылу</a:t>
            </a:r>
            <a:r>
              <a:rPr lang="ru-RU" sz="3000" dirty="0"/>
              <a:t> </a:t>
            </a:r>
            <a:r>
              <a:rPr lang="ru-RU" sz="3000" dirty="0" err="1"/>
              <a:t>әсерінен</a:t>
            </a:r>
            <a:r>
              <a:rPr lang="ru-RU" sz="3000" dirty="0"/>
              <a:t> </a:t>
            </a:r>
            <a:r>
              <a:rPr lang="ru-RU" sz="3000" dirty="0" err="1"/>
              <a:t>жүреді</a:t>
            </a:r>
            <a:r>
              <a:rPr lang="ru-RU" sz="3000" dirty="0"/>
              <a:t>, </a:t>
            </a:r>
            <a:r>
              <a:rPr lang="ru-RU" sz="3000" dirty="0" err="1"/>
              <a:t>сондықтан</a:t>
            </a:r>
            <a:r>
              <a:rPr lang="ru-RU" sz="3000" dirty="0"/>
              <a:t> оны </a:t>
            </a:r>
            <a:r>
              <a:rPr lang="ru-RU" sz="3000" dirty="0" err="1">
                <a:highlight>
                  <a:srgbClr val="00FF00"/>
                </a:highlight>
              </a:rPr>
              <a:t>термогенерация</a:t>
            </a:r>
            <a:r>
              <a:rPr lang="ru-RU" sz="3000" dirty="0"/>
              <a:t> </a:t>
            </a:r>
            <a:r>
              <a:rPr lang="ru-RU" sz="3000" dirty="0" err="1"/>
              <a:t>деп</a:t>
            </a:r>
            <a:r>
              <a:rPr lang="ru-RU" sz="3000" dirty="0"/>
              <a:t> </a:t>
            </a:r>
            <a:r>
              <a:rPr lang="ru-RU" sz="3000" dirty="0" err="1"/>
              <a:t>атауға</a:t>
            </a:r>
            <a:r>
              <a:rPr lang="ru-RU" sz="3000" dirty="0"/>
              <a:t> </a:t>
            </a:r>
            <a:r>
              <a:rPr lang="ru-RU" sz="3000" dirty="0" err="1"/>
              <a:t>болады</a:t>
            </a:r>
            <a:r>
              <a:rPr lang="ru-RU" sz="3000" dirty="0"/>
              <a:t>.</a:t>
            </a:r>
            <a:endParaRPr lang="ru-KZ" sz="3000" dirty="0"/>
          </a:p>
        </p:txBody>
      </p:sp>
    </p:spTree>
    <p:extLst>
      <p:ext uri="{BB962C8B-B14F-4D97-AF65-F5344CB8AC3E}">
        <p14:creationId xmlns:p14="http://schemas.microsoft.com/office/powerpoint/2010/main" val="202917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A0810A-866D-BD5C-DF0E-9313E78B2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374" y="353961"/>
            <a:ext cx="10515600" cy="61549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термогенерация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бос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электрондар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кемтіктер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pi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электроникада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өткізгіштерде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қоспалы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өткізгіштігі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оспалы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өткізгіштерде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атомдары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иондалған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96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1C809E-725D-C8E6-6F88-A99B37FC0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51" y="159927"/>
            <a:ext cx="7302910" cy="46578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000" dirty="0" err="1"/>
              <a:t>Егер</a:t>
            </a:r>
            <a:r>
              <a:rPr lang="ru-RU" sz="3000" dirty="0"/>
              <a:t> </a:t>
            </a:r>
            <a:r>
              <a:rPr lang="en-US" sz="3000" dirty="0"/>
              <a:t>Si-</a:t>
            </a:r>
            <a:r>
              <a:rPr lang="kk-KZ" sz="3000" dirty="0"/>
              <a:t>ге</a:t>
            </a:r>
            <a:r>
              <a:rPr lang="ru-RU" sz="3000" dirty="0"/>
              <a:t> бес </a:t>
            </a:r>
            <a:r>
              <a:rPr lang="ru-RU" sz="3000" dirty="0" err="1"/>
              <a:t>валентті</a:t>
            </a:r>
            <a:r>
              <a:rPr lang="ru-RU" sz="3000" dirty="0"/>
              <a:t> элемент атомы (Р) </a:t>
            </a:r>
            <a:r>
              <a:rPr lang="ru-RU" sz="3000" dirty="0" err="1"/>
              <a:t>енгізілсе</a:t>
            </a:r>
            <a:r>
              <a:rPr lang="ru-RU" sz="3000" dirty="0"/>
              <a:t>, </a:t>
            </a:r>
            <a:r>
              <a:rPr lang="ru-RU" sz="3000" dirty="0" err="1"/>
              <a:t>онда</a:t>
            </a:r>
            <a:r>
              <a:rPr lang="ru-RU" sz="3000" dirty="0"/>
              <a:t> бес </a:t>
            </a:r>
            <a:r>
              <a:rPr lang="ru-RU" sz="3000" dirty="0" err="1"/>
              <a:t>валенттік</a:t>
            </a:r>
            <a:r>
              <a:rPr lang="ru-RU" sz="3000" dirty="0"/>
              <a:t> </a:t>
            </a:r>
            <a:r>
              <a:rPr lang="ru-RU" sz="3000" dirty="0" err="1"/>
              <a:t>электронның</a:t>
            </a:r>
            <a:r>
              <a:rPr lang="ru-RU" sz="3000" dirty="0"/>
              <a:t> </a:t>
            </a:r>
            <a:r>
              <a:rPr lang="ru-RU" sz="3000" dirty="0" err="1"/>
              <a:t>төртеуі</a:t>
            </a:r>
            <a:r>
              <a:rPr lang="ru-RU" sz="3000" dirty="0"/>
              <a:t> </a:t>
            </a:r>
            <a:r>
              <a:rPr lang="ru-RU" sz="3000" dirty="0" err="1"/>
              <a:t>іргелес</a:t>
            </a:r>
            <a:r>
              <a:rPr lang="ru-RU" sz="3000" dirty="0"/>
              <a:t> </a:t>
            </a:r>
            <a:r>
              <a:rPr lang="ru-RU" sz="3000" dirty="0" err="1"/>
              <a:t>төрт</a:t>
            </a:r>
            <a:r>
              <a:rPr lang="ru-RU" sz="3000" dirty="0"/>
              <a:t> кремний </a:t>
            </a:r>
            <a:r>
              <a:rPr lang="ru-RU" sz="3000" dirty="0" err="1"/>
              <a:t>атомымен</a:t>
            </a:r>
            <a:r>
              <a:rPr lang="ru-RU" sz="3000" dirty="0"/>
              <a:t> </a:t>
            </a:r>
            <a:r>
              <a:rPr lang="ru-RU" sz="3000" dirty="0" err="1"/>
              <a:t>байланысады</a:t>
            </a:r>
            <a:r>
              <a:rPr lang="ru-RU" sz="3000" dirty="0"/>
              <a:t>. </a:t>
            </a:r>
            <a:r>
              <a:rPr lang="ru-RU" sz="3000" dirty="0" err="1"/>
              <a:t>Бесінші</a:t>
            </a:r>
            <a:r>
              <a:rPr lang="ru-RU" sz="3000" dirty="0"/>
              <a:t> электрон — </a:t>
            </a:r>
            <a:r>
              <a:rPr lang="ru-RU" sz="3000" dirty="0" err="1"/>
              <a:t>бұл</a:t>
            </a:r>
            <a:r>
              <a:rPr lang="ru-RU" sz="3000" dirty="0"/>
              <a:t> </a:t>
            </a:r>
            <a:r>
              <a:rPr lang="ru-RU" sz="3000" dirty="0" err="1"/>
              <a:t>жағдайда</a:t>
            </a:r>
            <a:r>
              <a:rPr lang="ru-RU" sz="3000" dirty="0"/>
              <a:t> </a:t>
            </a:r>
            <a:r>
              <a:rPr lang="ru-RU" sz="3000" dirty="0" err="1"/>
              <a:t>артық</a:t>
            </a:r>
            <a:r>
              <a:rPr lang="kk-KZ" sz="3000" dirty="0"/>
              <a:t>. </a:t>
            </a:r>
            <a:r>
              <a:rPr lang="ru-RU" sz="3000" dirty="0" err="1"/>
              <a:t>Сондықтан</a:t>
            </a:r>
            <a:r>
              <a:rPr lang="ru-RU" sz="3000" dirty="0"/>
              <a:t> оны </a:t>
            </a:r>
            <a:r>
              <a:rPr lang="ru-RU" sz="3000" dirty="0" err="1"/>
              <a:t>тіпті</a:t>
            </a:r>
            <a:r>
              <a:rPr lang="ru-RU" sz="3000" dirty="0"/>
              <a:t> </a:t>
            </a:r>
            <a:r>
              <a:rPr lang="ru-RU" sz="3000" dirty="0" err="1"/>
              <a:t>төмен</a:t>
            </a:r>
            <a:r>
              <a:rPr lang="ru-RU" sz="3000" dirty="0"/>
              <a:t> </a:t>
            </a:r>
            <a:r>
              <a:rPr lang="ru-RU" sz="3000" dirty="0" err="1"/>
              <a:t>жылу</a:t>
            </a:r>
            <a:r>
              <a:rPr lang="ru-RU" sz="3000" dirty="0"/>
              <a:t> </a:t>
            </a:r>
            <a:r>
              <a:rPr lang="ru-RU" sz="3000" dirty="0" err="1"/>
              <a:t>арқылы</a:t>
            </a:r>
            <a:r>
              <a:rPr lang="ru-RU" sz="3000" dirty="0"/>
              <a:t> да заряд </a:t>
            </a:r>
            <a:r>
              <a:rPr lang="ru-RU" sz="3000" dirty="0" err="1"/>
              <a:t>тасымалдаушыға</a:t>
            </a:r>
            <a:r>
              <a:rPr lang="ru-RU" sz="3000" dirty="0"/>
              <a:t> </a:t>
            </a:r>
            <a:r>
              <a:rPr lang="ru-RU" sz="3000" dirty="0" err="1"/>
              <a:t>айналдыруға</a:t>
            </a:r>
            <a:r>
              <a:rPr lang="ru-RU" sz="3000" dirty="0"/>
              <a:t> </a:t>
            </a:r>
            <a:r>
              <a:rPr lang="ru-RU" sz="3000" dirty="0" err="1"/>
              <a:t>болады</a:t>
            </a:r>
            <a:r>
              <a:rPr lang="ru-RU" sz="3000" dirty="0"/>
              <a:t>. </a:t>
            </a:r>
            <a:r>
              <a:rPr lang="ru-RU" sz="3000" dirty="0" err="1"/>
              <a:t>Осылайша</a:t>
            </a:r>
            <a:r>
              <a:rPr lang="ru-RU" sz="3000" dirty="0"/>
              <a:t>, </a:t>
            </a:r>
            <a:r>
              <a:rPr lang="en-US" sz="3000" dirty="0"/>
              <a:t>Si</a:t>
            </a:r>
            <a:r>
              <a:rPr lang="ru-RU" sz="3000" dirty="0"/>
              <a:t>-де </a:t>
            </a:r>
            <a:r>
              <a:rPr lang="en-US" sz="3000" dirty="0"/>
              <a:t>P</a:t>
            </a:r>
            <a:r>
              <a:rPr lang="ru-RU" sz="3000" dirty="0"/>
              <a:t> </a:t>
            </a:r>
            <a:r>
              <a:rPr lang="ru-RU" sz="3000" dirty="0" err="1"/>
              <a:t>атомының</a:t>
            </a:r>
            <a:r>
              <a:rPr lang="ru-RU" sz="3000" dirty="0"/>
              <a:t> </a:t>
            </a:r>
            <a:r>
              <a:rPr lang="ru-RU" sz="3000" dirty="0" err="1"/>
              <a:t>пайда</a:t>
            </a:r>
            <a:r>
              <a:rPr lang="ru-RU" sz="3000" dirty="0"/>
              <a:t> </a:t>
            </a:r>
            <a:r>
              <a:rPr lang="ru-RU" sz="3000" dirty="0" err="1"/>
              <a:t>болуы</a:t>
            </a:r>
            <a:r>
              <a:rPr lang="ru-RU" sz="3000" dirty="0"/>
              <a:t> </a:t>
            </a:r>
            <a:r>
              <a:rPr lang="ru-RU" sz="3000" dirty="0" err="1"/>
              <a:t>өткізгіштік</a:t>
            </a:r>
            <a:r>
              <a:rPr lang="ru-RU" sz="3000" dirty="0"/>
              <a:t> </a:t>
            </a:r>
            <a:r>
              <a:rPr lang="ru-RU" sz="3000" dirty="0" err="1"/>
              <a:t>аймағында</a:t>
            </a:r>
            <a:r>
              <a:rPr lang="ru-RU" sz="3000" dirty="0"/>
              <a:t> бос </a:t>
            </a:r>
            <a:r>
              <a:rPr lang="ru-RU" sz="3000" dirty="0" err="1"/>
              <a:t>электронның</a:t>
            </a:r>
            <a:r>
              <a:rPr lang="ru-RU" sz="3000" dirty="0"/>
              <a:t> </a:t>
            </a:r>
            <a:r>
              <a:rPr lang="ru-RU" sz="3000" dirty="0" err="1"/>
              <a:t>пайда</a:t>
            </a:r>
            <a:r>
              <a:rPr lang="ru-RU" sz="3000" dirty="0"/>
              <a:t> </a:t>
            </a:r>
            <a:r>
              <a:rPr lang="ru-RU" sz="3000" dirty="0" err="1"/>
              <a:t>болуына</a:t>
            </a:r>
            <a:r>
              <a:rPr lang="ru-RU" sz="3000" dirty="0"/>
              <a:t> </a:t>
            </a:r>
            <a:r>
              <a:rPr lang="ru-RU" sz="3000" dirty="0" err="1"/>
              <a:t>әкелді</a:t>
            </a:r>
            <a:r>
              <a:rPr lang="ru-RU" sz="3000" dirty="0"/>
              <a:t>, </a:t>
            </a:r>
            <a:r>
              <a:rPr lang="ru-RU" sz="3000" dirty="0" err="1"/>
              <a:t>оның</a:t>
            </a:r>
            <a:r>
              <a:rPr lang="ru-RU" sz="3000" dirty="0"/>
              <a:t> </a:t>
            </a:r>
            <a:r>
              <a:rPr lang="ru-RU" sz="3000" dirty="0" err="1"/>
              <a:t>түзілуі</a:t>
            </a:r>
            <a:r>
              <a:rPr lang="ru-RU" sz="3000" dirty="0"/>
              <a:t> </a:t>
            </a:r>
            <a:r>
              <a:rPr lang="ru-RU" sz="3000" dirty="0" err="1"/>
              <a:t>кемт</a:t>
            </a:r>
            <a:r>
              <a:rPr lang="kk-KZ" sz="3000" dirty="0"/>
              <a:t>іктің</a:t>
            </a:r>
            <a:r>
              <a:rPr lang="ru-RU" sz="3000" dirty="0"/>
              <a:t> </a:t>
            </a:r>
            <a:r>
              <a:rPr lang="ru-RU" sz="3000" dirty="0" err="1"/>
              <a:t>болуымен</a:t>
            </a:r>
            <a:r>
              <a:rPr lang="ru-RU" sz="3000" dirty="0"/>
              <a:t> </a:t>
            </a:r>
            <a:r>
              <a:rPr lang="ru-RU" sz="3000" dirty="0" err="1"/>
              <a:t>байланысты</a:t>
            </a:r>
            <a:r>
              <a:rPr lang="ru-RU" sz="3000" dirty="0"/>
              <a:t> </a:t>
            </a:r>
            <a:r>
              <a:rPr lang="ru-RU" sz="3000" dirty="0" err="1"/>
              <a:t>емес</a:t>
            </a:r>
            <a:r>
              <a:rPr lang="ru-RU" sz="3000" dirty="0"/>
              <a:t>.</a:t>
            </a:r>
            <a:endParaRPr lang="ru-KZ" sz="3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CF94AA-831A-D723-37A6-17889987F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918" y="336907"/>
            <a:ext cx="4463082" cy="403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E6621F-8DE9-8BBC-2EB1-C577D46D5242}"/>
              </a:ext>
            </a:extLst>
          </p:cNvPr>
          <p:cNvSpPr txBox="1"/>
          <p:nvPr/>
        </p:nvSpPr>
        <p:spPr>
          <a:xfrm>
            <a:off x="366251" y="4896465"/>
            <a:ext cx="881707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2800" dirty="0" err="1"/>
              <a:t>Мұндай</a:t>
            </a:r>
            <a:r>
              <a:rPr lang="ru-KZ" sz="2800" dirty="0"/>
              <a:t> </a:t>
            </a:r>
            <a:r>
              <a:rPr lang="ru-KZ" sz="2800" dirty="0" err="1"/>
              <a:t>легирленген</a:t>
            </a:r>
            <a:r>
              <a:rPr lang="ru-KZ" sz="2800" dirty="0"/>
              <a:t> </a:t>
            </a:r>
            <a:r>
              <a:rPr lang="ru-KZ" sz="2800" dirty="0" err="1"/>
              <a:t>жартылай</a:t>
            </a:r>
            <a:r>
              <a:rPr lang="ru-KZ" sz="2800" dirty="0"/>
              <a:t> </a:t>
            </a:r>
            <a:r>
              <a:rPr lang="ru-KZ" sz="2800" dirty="0" err="1"/>
              <a:t>өткізгіштерді</a:t>
            </a:r>
            <a:r>
              <a:rPr lang="ru-KZ" sz="2800" dirty="0"/>
              <a:t> </a:t>
            </a:r>
            <a:r>
              <a:rPr lang="ru-KZ" sz="2800" dirty="0" err="1">
                <a:highlight>
                  <a:srgbClr val="00FF00"/>
                </a:highlight>
              </a:rPr>
              <a:t>электронды</a:t>
            </a:r>
            <a:r>
              <a:rPr lang="ru-KZ" sz="2800" dirty="0">
                <a:highlight>
                  <a:srgbClr val="00FF00"/>
                </a:highlight>
              </a:rPr>
              <a:t> </a:t>
            </a:r>
            <a:r>
              <a:rPr lang="ru-KZ" sz="2800" dirty="0" err="1">
                <a:highlight>
                  <a:srgbClr val="00FF00"/>
                </a:highlight>
              </a:rPr>
              <a:t>немесе</a:t>
            </a:r>
            <a:r>
              <a:rPr lang="ru-KZ" sz="2800" dirty="0">
                <a:highlight>
                  <a:srgbClr val="00FF00"/>
                </a:highlight>
              </a:rPr>
              <a:t> n-</a:t>
            </a:r>
            <a:r>
              <a:rPr lang="ru-KZ" sz="2800" dirty="0" err="1">
                <a:highlight>
                  <a:srgbClr val="00FF00"/>
                </a:highlight>
              </a:rPr>
              <a:t>типті</a:t>
            </a:r>
            <a:r>
              <a:rPr lang="ru-KZ" sz="2800" dirty="0">
                <a:highlight>
                  <a:srgbClr val="00FF00"/>
                </a:highlight>
              </a:rPr>
              <a:t> </a:t>
            </a:r>
            <a:r>
              <a:rPr lang="ru-KZ" sz="2800" dirty="0" err="1">
                <a:highlight>
                  <a:srgbClr val="00FF00"/>
                </a:highlight>
              </a:rPr>
              <a:t>жартылай</a:t>
            </a:r>
            <a:r>
              <a:rPr lang="ru-KZ" sz="2800" dirty="0">
                <a:highlight>
                  <a:srgbClr val="00FF00"/>
                </a:highlight>
              </a:rPr>
              <a:t> </a:t>
            </a:r>
            <a:r>
              <a:rPr lang="ru-KZ" sz="2800" dirty="0" err="1">
                <a:highlight>
                  <a:srgbClr val="00FF00"/>
                </a:highlight>
              </a:rPr>
              <a:t>өткізгіштер</a:t>
            </a:r>
            <a:r>
              <a:rPr lang="ru-KZ" sz="2800" dirty="0"/>
              <a:t> </a:t>
            </a:r>
            <a:r>
              <a:rPr lang="ru-KZ" sz="2800" dirty="0" err="1"/>
              <a:t>деп</a:t>
            </a:r>
            <a:r>
              <a:rPr lang="ru-KZ" sz="2800" dirty="0"/>
              <a:t> </a:t>
            </a:r>
            <a:r>
              <a:rPr lang="ru-KZ" sz="2800" dirty="0" err="1"/>
              <a:t>атайды</a:t>
            </a:r>
            <a:r>
              <a:rPr lang="ru-KZ" sz="2800" dirty="0"/>
              <a:t>.</a:t>
            </a:r>
            <a:r>
              <a:rPr lang="en-US" sz="2800" dirty="0"/>
              <a:t> P</a:t>
            </a:r>
            <a:r>
              <a:rPr lang="kk-KZ" sz="2800" dirty="0"/>
              <a:t>-ның атомдары </a:t>
            </a:r>
            <a:r>
              <a:rPr lang="kk-KZ" sz="2800" dirty="0">
                <a:highlight>
                  <a:srgbClr val="00FF00"/>
                </a:highlight>
              </a:rPr>
              <a:t>донорлар</a:t>
            </a:r>
            <a:r>
              <a:rPr lang="kk-KZ" sz="2800" dirty="0"/>
              <a:t>. 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773897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421A14-191B-789F-FA34-01ECBD076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8" y="334297"/>
            <a:ext cx="5663380" cy="584266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 err="1">
                <a:highlight>
                  <a:srgbClr val="00FF00"/>
                </a:highlight>
              </a:rPr>
              <a:t>Кемтікті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жартылай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өткізгіш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немесе</a:t>
            </a:r>
            <a:r>
              <a:rPr lang="ru-RU" sz="3200" dirty="0">
                <a:highlight>
                  <a:srgbClr val="00FF00"/>
                </a:highlight>
              </a:rPr>
              <a:t> р-</a:t>
            </a:r>
            <a:r>
              <a:rPr lang="ru-RU" sz="3200" dirty="0" err="1">
                <a:highlight>
                  <a:srgbClr val="00FF00"/>
                </a:highlight>
              </a:rPr>
              <a:t>типті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жартылай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өткізгіш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/>
              <a:t>оған</a:t>
            </a:r>
            <a:r>
              <a:rPr lang="ru-RU" sz="3200" dirty="0"/>
              <a:t> </a:t>
            </a:r>
            <a:r>
              <a:rPr lang="ru-RU" sz="3200" dirty="0" err="1"/>
              <a:t>үш</a:t>
            </a:r>
            <a:r>
              <a:rPr lang="ru-RU" sz="3200" dirty="0"/>
              <a:t> </a:t>
            </a:r>
            <a:r>
              <a:rPr lang="ru-RU" sz="3200" dirty="0" err="1"/>
              <a:t>валентті</a:t>
            </a:r>
            <a:r>
              <a:rPr lang="ru-RU" sz="3200" dirty="0"/>
              <a:t> </a:t>
            </a:r>
            <a:r>
              <a:rPr lang="ru-RU" sz="3200" dirty="0" err="1"/>
              <a:t>қоспа</a:t>
            </a:r>
            <a:r>
              <a:rPr lang="ru-RU" sz="3200" dirty="0"/>
              <a:t> </a:t>
            </a:r>
            <a:r>
              <a:rPr lang="ru-RU" sz="3200" dirty="0" err="1"/>
              <a:t>атомдарын</a:t>
            </a:r>
            <a:r>
              <a:rPr lang="ru-RU" sz="3200" dirty="0"/>
              <a:t> (</a:t>
            </a:r>
            <a:r>
              <a:rPr lang="ru-RU" sz="3200" dirty="0" err="1"/>
              <a:t>мысалы</a:t>
            </a:r>
            <a:r>
              <a:rPr lang="ru-RU" sz="3200" dirty="0"/>
              <a:t>,</a:t>
            </a:r>
            <a:r>
              <a:rPr lang="en-US" sz="3200" dirty="0"/>
              <a:t> In</a:t>
            </a:r>
            <a:r>
              <a:rPr lang="ru-RU" sz="3200" dirty="0"/>
              <a:t>) </a:t>
            </a:r>
            <a:r>
              <a:rPr lang="ru-RU" sz="3200" dirty="0" err="1"/>
              <a:t>енгізу</a:t>
            </a:r>
            <a:r>
              <a:rPr lang="ru-RU" sz="3200" dirty="0"/>
              <a:t> </a:t>
            </a:r>
            <a:r>
              <a:rPr lang="ru-RU" sz="3200" dirty="0" err="1"/>
              <a:t>арқылы</a:t>
            </a:r>
            <a:r>
              <a:rPr lang="ru-RU" sz="3200" dirty="0"/>
              <a:t> </a:t>
            </a:r>
            <a:r>
              <a:rPr lang="ru-RU" sz="3200" dirty="0" err="1"/>
              <a:t>алынады</a:t>
            </a:r>
            <a:r>
              <a:rPr lang="ru-RU" sz="3200" dirty="0"/>
              <a:t>. </a:t>
            </a:r>
            <a:r>
              <a:rPr lang="ru-RU" sz="3200" dirty="0" err="1"/>
              <a:t>Үш</a:t>
            </a:r>
            <a:r>
              <a:rPr lang="ru-RU" sz="3200" dirty="0"/>
              <a:t> </a:t>
            </a:r>
            <a:r>
              <a:rPr lang="ru-RU" sz="3200" dirty="0" err="1"/>
              <a:t>валентті</a:t>
            </a:r>
            <a:r>
              <a:rPr lang="ru-RU" sz="3200" dirty="0"/>
              <a:t> </a:t>
            </a:r>
            <a:r>
              <a:rPr lang="ru-RU" sz="3200" dirty="0" err="1"/>
              <a:t>қоспаның</a:t>
            </a:r>
            <a:r>
              <a:rPr lang="ru-RU" sz="3200" dirty="0"/>
              <a:t> </a:t>
            </a:r>
            <a:r>
              <a:rPr lang="ru-RU" sz="3200" dirty="0" err="1"/>
              <a:t>атомдары</a:t>
            </a:r>
            <a:r>
              <a:rPr lang="ru-RU" sz="3200" dirty="0"/>
              <a:t> </a:t>
            </a:r>
            <a:r>
              <a:rPr lang="ru-RU" sz="3200" dirty="0" err="1"/>
              <a:t>әдетте</a:t>
            </a:r>
            <a:r>
              <a:rPr lang="ru-RU" sz="3200" dirty="0"/>
              <a:t> </a:t>
            </a:r>
            <a:r>
              <a:rPr lang="ru-RU" sz="3200" dirty="0" err="1">
                <a:highlight>
                  <a:srgbClr val="00FF00"/>
                </a:highlight>
              </a:rPr>
              <a:t>акцепторлар</a:t>
            </a:r>
            <a:r>
              <a:rPr lang="ru-RU" sz="3200" dirty="0"/>
              <a:t>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аталады</a:t>
            </a:r>
            <a:r>
              <a:rPr lang="ru-RU" sz="3200" dirty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 err="1"/>
              <a:t>Тіпті</a:t>
            </a:r>
            <a:r>
              <a:rPr lang="ru-RU" sz="3200" dirty="0"/>
              <a:t> </a:t>
            </a:r>
            <a:r>
              <a:rPr lang="ru-RU" sz="3200" dirty="0" err="1"/>
              <a:t>кішкене</a:t>
            </a:r>
            <a:r>
              <a:rPr lang="ru-RU" sz="3200" dirty="0"/>
              <a:t> </a:t>
            </a:r>
            <a:r>
              <a:rPr lang="ru-RU" sz="3200" dirty="0" err="1"/>
              <a:t>жылу</a:t>
            </a:r>
            <a:r>
              <a:rPr lang="ru-RU" sz="3200" dirty="0"/>
              <a:t> </a:t>
            </a:r>
            <a:r>
              <a:rPr lang="ru-RU" sz="3200" dirty="0" err="1"/>
              <a:t>энергиясы</a:t>
            </a:r>
            <a:r>
              <a:rPr lang="ru-RU" sz="3200" dirty="0"/>
              <a:t> </a:t>
            </a:r>
            <a:r>
              <a:rPr lang="ru-RU" sz="3200" dirty="0" err="1"/>
              <a:t>әсер</a:t>
            </a:r>
            <a:r>
              <a:rPr lang="ru-RU" sz="3200" dirty="0"/>
              <a:t> </a:t>
            </a:r>
            <a:r>
              <a:rPr lang="ru-RU" sz="3200" dirty="0" err="1"/>
              <a:t>еткенде</a:t>
            </a:r>
            <a:r>
              <a:rPr lang="ru-RU" sz="3200" dirty="0"/>
              <a:t>, </a:t>
            </a:r>
            <a:r>
              <a:rPr lang="ru-RU" sz="3200" dirty="0" err="1"/>
              <a:t>көрші</a:t>
            </a:r>
            <a:r>
              <a:rPr lang="ru-RU" sz="3200" dirty="0"/>
              <a:t> </a:t>
            </a:r>
            <a:r>
              <a:rPr lang="ru-RU" sz="3200" dirty="0" err="1"/>
              <a:t>толтырылған</a:t>
            </a:r>
            <a:r>
              <a:rPr lang="ru-RU" sz="3200" dirty="0"/>
              <a:t> кремний </a:t>
            </a:r>
            <a:r>
              <a:rPr lang="ru-RU" sz="3200" dirty="0" err="1"/>
              <a:t>байланыстарының</a:t>
            </a:r>
            <a:r>
              <a:rPr lang="ru-RU" sz="3200" dirty="0"/>
              <a:t> </a:t>
            </a:r>
            <a:r>
              <a:rPr lang="ru-RU" sz="3200" dirty="0" err="1"/>
              <a:t>бірінен</a:t>
            </a:r>
            <a:r>
              <a:rPr lang="ru-RU" sz="3200" dirty="0"/>
              <a:t> электрон осы </a:t>
            </a:r>
            <a:r>
              <a:rPr lang="ru-RU" sz="3200" dirty="0" err="1"/>
              <a:t>байланысқа</a:t>
            </a:r>
            <a:r>
              <a:rPr lang="ru-RU" sz="3200" dirty="0"/>
              <a:t> </a:t>
            </a:r>
            <a:r>
              <a:rPr lang="ru-RU" sz="3200" dirty="0" err="1"/>
              <a:t>түсе</a:t>
            </a:r>
            <a:r>
              <a:rPr lang="ru-RU" sz="3200" dirty="0"/>
              <a:t> </a:t>
            </a:r>
            <a:r>
              <a:rPr lang="ru-RU" sz="3200" dirty="0" err="1"/>
              <a:t>алады</a:t>
            </a:r>
            <a:r>
              <a:rPr lang="ru-RU" sz="3200" dirty="0"/>
              <a:t>.</a:t>
            </a:r>
            <a:endParaRPr lang="ru-KZ" sz="32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ADF23288-8886-086B-E2DD-115C67B02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82" y="505439"/>
            <a:ext cx="4706118" cy="474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266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2AEC2-7516-FA32-3317-945B78BF6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қоспалардың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6661FF-233F-3AA9-8BCC-C32D6C613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/>
              <a:t>Қоспа</a:t>
            </a:r>
            <a:r>
              <a:rPr lang="ru-RU" sz="3200" dirty="0"/>
              <a:t>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өткізгіштерді</a:t>
            </a:r>
            <a:r>
              <a:rPr lang="ru-RU" sz="3200" dirty="0"/>
              <a:t> </a:t>
            </a:r>
            <a:r>
              <a:rPr lang="ru-RU" sz="3200" dirty="0" err="1"/>
              <a:t>қарастырғанда</a:t>
            </a:r>
            <a:r>
              <a:rPr lang="ru-RU" sz="3200" dirty="0"/>
              <a:t> «</a:t>
            </a:r>
            <a:r>
              <a:rPr lang="ru-RU" sz="3200" dirty="0" err="1"/>
              <a:t>қоспалардың</a:t>
            </a:r>
            <a:r>
              <a:rPr lang="ru-RU" sz="3200" dirty="0"/>
              <a:t> </a:t>
            </a:r>
            <a:r>
              <a:rPr lang="ru-RU" sz="3200" dirty="0" err="1"/>
              <a:t>концентрациясы</a:t>
            </a:r>
            <a:r>
              <a:rPr lang="ru-RU" sz="3200" dirty="0"/>
              <a:t>» </a:t>
            </a:r>
            <a:r>
              <a:rPr lang="ru-RU" sz="3200" dirty="0" err="1"/>
              <a:t>түсінігі</a:t>
            </a:r>
            <a:r>
              <a:rPr lang="ru-RU" sz="3200" dirty="0"/>
              <a:t> </a:t>
            </a:r>
            <a:r>
              <a:rPr lang="ru-RU" sz="3200" dirty="0" err="1"/>
              <a:t>қолданылады</a:t>
            </a:r>
            <a:r>
              <a:rPr lang="ru-RU" sz="3200" dirty="0"/>
              <a:t>. Концентрация – </a:t>
            </a:r>
            <a:r>
              <a:rPr lang="ru-RU" sz="3200" dirty="0" err="1"/>
              <a:t>бірлік</a:t>
            </a:r>
            <a:r>
              <a:rPr lang="ru-RU" sz="3200" dirty="0"/>
              <a:t> </a:t>
            </a:r>
            <a:r>
              <a:rPr lang="ru-RU" sz="3200" dirty="0" err="1"/>
              <a:t>көлемдегі</a:t>
            </a:r>
            <a:r>
              <a:rPr lang="ru-RU" sz="3200" dirty="0"/>
              <a:t> </a:t>
            </a:r>
            <a:r>
              <a:rPr lang="ru-RU" sz="3200" dirty="0" err="1"/>
              <a:t>зарядтардың</a:t>
            </a:r>
            <a:r>
              <a:rPr lang="ru-RU" sz="3200" dirty="0"/>
              <a:t> </a:t>
            </a:r>
            <a:r>
              <a:rPr lang="ru-RU" sz="3200" dirty="0" err="1"/>
              <a:t>немесе</a:t>
            </a:r>
            <a:r>
              <a:rPr lang="ru-RU" sz="3200" dirty="0"/>
              <a:t> </a:t>
            </a:r>
            <a:r>
              <a:rPr lang="ru-RU" sz="3200" dirty="0" err="1"/>
              <a:t>бөлшектердің</a:t>
            </a:r>
            <a:r>
              <a:rPr lang="ru-RU" sz="3200" dirty="0"/>
              <a:t> саны (</a:t>
            </a:r>
            <a:r>
              <a:rPr lang="ru-RU" sz="3200" dirty="0" err="1"/>
              <a:t>мысалы</a:t>
            </a:r>
            <a:r>
              <a:rPr lang="ru-RU" sz="3200" dirty="0"/>
              <a:t>, 1 см3). </a:t>
            </a:r>
            <a:r>
              <a:rPr lang="ru-RU" sz="3200" dirty="0" err="1"/>
              <a:t>Демек</a:t>
            </a:r>
            <a:r>
              <a:rPr lang="ru-RU" sz="3200" dirty="0"/>
              <a:t>, </a:t>
            </a:r>
            <a:r>
              <a:rPr lang="en-US" sz="3200" i="1" dirty="0"/>
              <a:t>N</a:t>
            </a:r>
            <a:r>
              <a:rPr lang="en-US" sz="2000" i="1" dirty="0"/>
              <a:t>d</a:t>
            </a:r>
            <a:r>
              <a:rPr lang="en-US" sz="3200" dirty="0"/>
              <a:t> </a:t>
            </a:r>
            <a:r>
              <a:rPr lang="ru-RU" sz="3200" dirty="0" err="1"/>
              <a:t>донорларының</a:t>
            </a:r>
            <a:r>
              <a:rPr lang="ru-RU" sz="3200" dirty="0"/>
              <a:t> </a:t>
            </a:r>
            <a:r>
              <a:rPr lang="ru-RU" sz="3200" dirty="0" err="1"/>
              <a:t>концентрациясы</a:t>
            </a:r>
            <a:r>
              <a:rPr lang="ru-RU" sz="3200" dirty="0"/>
              <a:t> </a:t>
            </a:r>
            <a:r>
              <a:rPr lang="ru-RU" sz="3200" dirty="0" err="1"/>
              <a:t>неғұрлым</a:t>
            </a:r>
            <a:r>
              <a:rPr lang="ru-RU" sz="3200" dirty="0"/>
              <a:t> </a:t>
            </a:r>
            <a:r>
              <a:rPr lang="ru-RU" sz="3200" dirty="0" err="1"/>
              <a:t>жоғары</a:t>
            </a:r>
            <a:r>
              <a:rPr lang="ru-RU" sz="3200" dirty="0"/>
              <a:t> </a:t>
            </a:r>
            <a:r>
              <a:rPr lang="ru-RU" sz="3200" dirty="0" err="1"/>
              <a:t>болса</a:t>
            </a:r>
            <a:r>
              <a:rPr lang="ru-RU" sz="3200" dirty="0"/>
              <a:t>, </a:t>
            </a:r>
            <a:r>
              <a:rPr lang="ru-RU" sz="3200" dirty="0" err="1"/>
              <a:t>электрондардың</a:t>
            </a:r>
            <a:r>
              <a:rPr lang="ru-RU" sz="3200" dirty="0"/>
              <a:t> </a:t>
            </a:r>
            <a:r>
              <a:rPr lang="ru-RU" sz="3200" dirty="0" err="1"/>
              <a:t>концентрациясы</a:t>
            </a:r>
            <a:r>
              <a:rPr lang="ru-RU" sz="3200" dirty="0"/>
              <a:t> </a:t>
            </a:r>
            <a:r>
              <a:rPr lang="ru-RU" sz="3200" dirty="0" err="1"/>
              <a:t>соғұрлым</a:t>
            </a:r>
            <a:r>
              <a:rPr lang="ru-RU" sz="3200" dirty="0"/>
              <a:t> </a:t>
            </a:r>
            <a:r>
              <a:rPr lang="ru-RU" sz="3200" dirty="0" err="1"/>
              <a:t>жоғары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, ал </a:t>
            </a:r>
            <a:r>
              <a:rPr lang="ru-RU" sz="3200" dirty="0" err="1"/>
              <a:t>акцепторлардың</a:t>
            </a:r>
            <a:r>
              <a:rPr lang="ru-RU" sz="3200" dirty="0"/>
              <a:t> </a:t>
            </a:r>
            <a:r>
              <a:rPr lang="en-US" sz="3200" i="1" dirty="0"/>
              <a:t>N</a:t>
            </a:r>
            <a:r>
              <a:rPr lang="en-US" sz="2000" i="1" dirty="0"/>
              <a:t>a</a:t>
            </a:r>
            <a:r>
              <a:rPr lang="en-US" sz="3200" dirty="0"/>
              <a:t> </a:t>
            </a:r>
            <a:r>
              <a:rPr lang="ru-RU" sz="3200" dirty="0" err="1"/>
              <a:t>концентрациясы</a:t>
            </a:r>
            <a:r>
              <a:rPr lang="ru-RU" sz="3200" dirty="0"/>
              <a:t> </a:t>
            </a:r>
            <a:r>
              <a:rPr lang="ru-RU" sz="3200" dirty="0" err="1"/>
              <a:t>неғұрлым</a:t>
            </a:r>
            <a:r>
              <a:rPr lang="ru-RU" sz="3200" dirty="0"/>
              <a:t> </a:t>
            </a:r>
            <a:r>
              <a:rPr lang="ru-RU" sz="3200" dirty="0" err="1"/>
              <a:t>көп</a:t>
            </a:r>
            <a:r>
              <a:rPr lang="ru-RU" sz="3200" dirty="0"/>
              <a:t> </a:t>
            </a:r>
            <a:r>
              <a:rPr lang="ru-RU" sz="3200" dirty="0" err="1"/>
              <a:t>болса</a:t>
            </a:r>
            <a:r>
              <a:rPr lang="ru-RU" sz="3200" dirty="0"/>
              <a:t>,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өткізгіштегі</a:t>
            </a:r>
            <a:r>
              <a:rPr lang="ru-RU" sz="3200" dirty="0"/>
              <a:t> </a:t>
            </a:r>
            <a:r>
              <a:rPr lang="ru-RU" sz="3200" dirty="0" err="1"/>
              <a:t>кемтіктердің</a:t>
            </a:r>
            <a:r>
              <a:rPr lang="ru-RU" sz="3200" dirty="0"/>
              <a:t> </a:t>
            </a:r>
            <a:r>
              <a:rPr lang="ru-RU" sz="3200" dirty="0" err="1"/>
              <a:t>концентрациясы</a:t>
            </a:r>
            <a:r>
              <a:rPr lang="ru-RU" sz="3200" dirty="0"/>
              <a:t> </a:t>
            </a:r>
            <a:r>
              <a:rPr lang="ru-RU" sz="3200" dirty="0" err="1"/>
              <a:t>соғұрлым</a:t>
            </a:r>
            <a:r>
              <a:rPr lang="ru-RU" sz="3200" dirty="0"/>
              <a:t> </a:t>
            </a:r>
            <a:r>
              <a:rPr lang="ru-RU" sz="3200" dirty="0" err="1"/>
              <a:t>жоғары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311157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18468-E2FF-4421-087F-664AA9AA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рекомбинация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8FE41D-2B65-7B06-B032-64DA18621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/>
              <a:t>Электрондардың</a:t>
            </a:r>
            <a:r>
              <a:rPr lang="ru-RU" sz="3200" dirty="0"/>
              <a:t> </a:t>
            </a:r>
            <a:r>
              <a:rPr lang="ru-RU" sz="3200" dirty="0" err="1"/>
              <a:t>төмен</a:t>
            </a:r>
            <a:r>
              <a:rPr lang="ru-RU" sz="3200" dirty="0"/>
              <a:t> </a:t>
            </a:r>
            <a:r>
              <a:rPr lang="ru-RU" sz="3200" dirty="0" err="1"/>
              <a:t>энергетикалық</a:t>
            </a:r>
            <a:r>
              <a:rPr lang="ru-RU" sz="3200" dirty="0"/>
              <a:t> </a:t>
            </a:r>
            <a:r>
              <a:rPr lang="ru-RU" sz="3200" dirty="0" err="1"/>
              <a:t>деңгейден</a:t>
            </a:r>
            <a:r>
              <a:rPr lang="ru-RU" sz="3200" dirty="0"/>
              <a:t> </a:t>
            </a:r>
            <a:r>
              <a:rPr lang="ru-RU" sz="3200" dirty="0" err="1"/>
              <a:t>жоғары</a:t>
            </a:r>
            <a:r>
              <a:rPr lang="ru-RU" sz="3200" dirty="0"/>
              <a:t> </a:t>
            </a:r>
            <a:r>
              <a:rPr lang="ru-RU" sz="3200" dirty="0" err="1"/>
              <a:t>деңгейге</a:t>
            </a:r>
            <a:r>
              <a:rPr lang="ru-RU" sz="3200" dirty="0"/>
              <a:t> </a:t>
            </a:r>
            <a:r>
              <a:rPr lang="ru-RU" sz="3200" dirty="0" err="1"/>
              <a:t>ауысуымен</a:t>
            </a:r>
            <a:r>
              <a:rPr lang="ru-RU" sz="3200" dirty="0"/>
              <a:t> </a:t>
            </a:r>
            <a:r>
              <a:rPr lang="ru-RU" sz="3200" dirty="0" err="1"/>
              <a:t>қатар</a:t>
            </a:r>
            <a:r>
              <a:rPr lang="ru-RU" sz="3200" dirty="0"/>
              <a:t> </a:t>
            </a:r>
            <a:r>
              <a:rPr lang="ru-RU" sz="3200" dirty="0" err="1"/>
              <a:t>кері</a:t>
            </a:r>
            <a:r>
              <a:rPr lang="ru-RU" sz="3200" dirty="0"/>
              <a:t> </a:t>
            </a:r>
            <a:r>
              <a:rPr lang="ru-RU" sz="3200" dirty="0" err="1"/>
              <a:t>ауысулар</a:t>
            </a:r>
            <a:r>
              <a:rPr lang="ru-RU" sz="3200" dirty="0"/>
              <a:t> да </a:t>
            </a:r>
            <a:r>
              <a:rPr lang="ru-RU" sz="3200" dirty="0" err="1"/>
              <a:t>орын</a:t>
            </a:r>
            <a:r>
              <a:rPr lang="ru-RU" sz="3200" dirty="0"/>
              <a:t> </a:t>
            </a:r>
            <a:r>
              <a:rPr lang="ru-RU" sz="3200" dirty="0" err="1"/>
              <a:t>алады</a:t>
            </a:r>
            <a:r>
              <a:rPr lang="ru-RU" sz="3200" dirty="0"/>
              <a:t>. </a:t>
            </a:r>
            <a:r>
              <a:rPr lang="ru-RU" sz="3200" dirty="0" err="1"/>
              <a:t>Электронды-кемтік</a:t>
            </a:r>
            <a:r>
              <a:rPr lang="ru-RU" sz="3200" dirty="0"/>
              <a:t> </a:t>
            </a:r>
            <a:r>
              <a:rPr lang="ru-RU" sz="3200" dirty="0" err="1"/>
              <a:t>жұптарының</a:t>
            </a:r>
            <a:r>
              <a:rPr lang="ru-RU" sz="3200" dirty="0"/>
              <a:t> </a:t>
            </a:r>
            <a:r>
              <a:rPr lang="ru-RU" sz="3200" dirty="0" err="1">
                <a:highlight>
                  <a:srgbClr val="00FF00"/>
                </a:highlight>
              </a:rPr>
              <a:t>генерациясымен</a:t>
            </a:r>
            <a:r>
              <a:rPr lang="ru-RU" sz="3200" dirty="0"/>
              <a:t> </a:t>
            </a:r>
            <a:r>
              <a:rPr lang="ru-RU" sz="3200" dirty="0" err="1"/>
              <a:t>бір</a:t>
            </a:r>
            <a:r>
              <a:rPr lang="ru-RU" sz="3200" dirty="0"/>
              <a:t> </a:t>
            </a:r>
            <a:r>
              <a:rPr lang="ru-RU" sz="3200" dirty="0" err="1"/>
              <a:t>мезгілде</a:t>
            </a:r>
            <a:r>
              <a:rPr lang="ru-RU" sz="3200" dirty="0"/>
              <a:t> </a:t>
            </a:r>
            <a:r>
              <a:rPr lang="ru-RU" sz="3200" dirty="0" err="1"/>
              <a:t>кері</a:t>
            </a:r>
            <a:r>
              <a:rPr lang="ru-RU" sz="3200" dirty="0"/>
              <a:t> процесс те </a:t>
            </a:r>
            <a:r>
              <a:rPr lang="ru-RU" sz="3200" dirty="0" err="1"/>
              <a:t>жүреді</a:t>
            </a:r>
            <a:r>
              <a:rPr lang="ru-RU" sz="3200" dirty="0"/>
              <a:t> – </a:t>
            </a:r>
            <a:r>
              <a:rPr lang="ru-RU" sz="3200" dirty="0">
                <a:highlight>
                  <a:srgbClr val="00FF00"/>
                </a:highlight>
              </a:rPr>
              <a:t>рекомбинация</a:t>
            </a:r>
            <a:r>
              <a:rPr lang="ru-RU" sz="3200" dirty="0"/>
              <a:t>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аталатын</a:t>
            </a:r>
            <a:r>
              <a:rPr lang="ru-RU" sz="3200" dirty="0"/>
              <a:t> бос электрон мен </a:t>
            </a:r>
            <a:r>
              <a:rPr lang="ru-RU" sz="3200" dirty="0" err="1"/>
              <a:t>саңылаудың</a:t>
            </a:r>
            <a:r>
              <a:rPr lang="ru-RU" sz="3200" dirty="0"/>
              <a:t> </a:t>
            </a:r>
            <a:r>
              <a:rPr lang="ru-RU" sz="3200" dirty="0" err="1"/>
              <a:t>өзара</a:t>
            </a:r>
            <a:r>
              <a:rPr lang="ru-RU" sz="3200" dirty="0"/>
              <a:t> </a:t>
            </a:r>
            <a:r>
              <a:rPr lang="ru-RU" sz="3200" dirty="0" err="1"/>
              <a:t>аннигиляциясы</a:t>
            </a:r>
            <a:r>
              <a:rPr lang="ru-RU" sz="3200" dirty="0"/>
              <a:t> (бос электрон </a:t>
            </a:r>
            <a:r>
              <a:rPr lang="ru-RU" sz="3200" dirty="0" err="1"/>
              <a:t>өткізгіштік</a:t>
            </a:r>
            <a:r>
              <a:rPr lang="ru-RU" sz="3200" dirty="0"/>
              <a:t> </a:t>
            </a:r>
            <a:r>
              <a:rPr lang="ru-RU" sz="3200" dirty="0" err="1"/>
              <a:t>зонасынан</a:t>
            </a:r>
            <a:r>
              <a:rPr lang="ru-RU" sz="3200" dirty="0"/>
              <a:t> </a:t>
            </a:r>
            <a:r>
              <a:rPr lang="ru-RU" sz="3200" dirty="0" err="1"/>
              <a:t>валенттік</a:t>
            </a:r>
            <a:r>
              <a:rPr lang="ru-RU" sz="3200" dirty="0"/>
              <a:t> </a:t>
            </a:r>
            <a:r>
              <a:rPr lang="ru-RU" sz="3200" dirty="0" err="1"/>
              <a:t>аймаққа</a:t>
            </a:r>
            <a:r>
              <a:rPr lang="ru-RU" sz="3200" dirty="0"/>
              <a:t> </a:t>
            </a:r>
            <a:r>
              <a:rPr lang="ru-RU" sz="3200" dirty="0" err="1"/>
              <a:t>өтеді</a:t>
            </a:r>
            <a:r>
              <a:rPr lang="ru-RU" sz="3200" dirty="0"/>
              <a:t>). </a:t>
            </a:r>
            <a:r>
              <a:rPr lang="ru-RU" sz="3200" dirty="0" err="1"/>
              <a:t>Кейбір</a:t>
            </a:r>
            <a:r>
              <a:rPr lang="ru-RU" sz="3200" dirty="0"/>
              <a:t> </a:t>
            </a:r>
            <a:r>
              <a:rPr lang="ru-RU" sz="3200" dirty="0" err="1"/>
              <a:t>тұрақты</a:t>
            </a:r>
            <a:r>
              <a:rPr lang="ru-RU" sz="3200" dirty="0"/>
              <a:t> </a:t>
            </a:r>
            <a:r>
              <a:rPr lang="ru-RU" sz="3200" dirty="0" err="1"/>
              <a:t>температурада</a:t>
            </a:r>
            <a:r>
              <a:rPr lang="ru-RU" sz="3200" dirty="0"/>
              <a:t>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</a:t>
            </a:r>
            <a:r>
              <a:rPr lang="ru-RU" sz="3200" dirty="0"/>
              <a:t> </a:t>
            </a:r>
            <a:r>
              <a:rPr lang="ru-RU" sz="3200" dirty="0" err="1"/>
              <a:t>термодинамикалық</a:t>
            </a:r>
            <a:r>
              <a:rPr lang="ru-RU" sz="3200" dirty="0"/>
              <a:t> тепе-</a:t>
            </a:r>
            <a:r>
              <a:rPr lang="ru-RU" sz="3200" dirty="0" err="1"/>
              <a:t>теңдік</a:t>
            </a:r>
            <a:r>
              <a:rPr lang="ru-RU" sz="3200" dirty="0"/>
              <a:t> </a:t>
            </a:r>
            <a:r>
              <a:rPr lang="ru-RU" sz="3200" dirty="0" err="1"/>
              <a:t>күйінде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. Генерация </a:t>
            </a:r>
            <a:r>
              <a:rPr lang="ru-RU" sz="3200" dirty="0" err="1"/>
              <a:t>процесі</a:t>
            </a:r>
            <a:r>
              <a:rPr lang="ru-RU" sz="3200" dirty="0"/>
              <a:t> рекомбинация </a:t>
            </a:r>
            <a:r>
              <a:rPr lang="ru-RU" sz="3200" dirty="0" err="1"/>
              <a:t>процесі</a:t>
            </a:r>
            <a:r>
              <a:rPr lang="ru-RU" sz="3200" dirty="0"/>
              <a:t> </a:t>
            </a:r>
            <a:r>
              <a:rPr lang="ru-RU" sz="3200" dirty="0" err="1"/>
              <a:t>арқылы</a:t>
            </a:r>
            <a:r>
              <a:rPr lang="ru-RU" sz="3200" dirty="0"/>
              <a:t> </a:t>
            </a:r>
            <a:r>
              <a:rPr lang="ru-RU" sz="3200" dirty="0" err="1"/>
              <a:t>теңгеріледі</a:t>
            </a:r>
            <a:r>
              <a:rPr lang="ru-RU" sz="3200" dirty="0"/>
              <a:t>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639553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99C29-68C8-DC9A-165C-A881F191E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20" y="73743"/>
            <a:ext cx="10515600" cy="1036841"/>
          </a:xfrm>
        </p:spPr>
        <p:txBody>
          <a:bodyPr/>
          <a:lstStyle/>
          <a:p>
            <a:r>
              <a:rPr lang="ru-RU" dirty="0"/>
              <a:t>Ферми </a:t>
            </a:r>
            <a:r>
              <a:rPr lang="ru-RU" dirty="0" err="1"/>
              <a:t>деңгейі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59E8D0-DFCD-6DEF-1DD3-AEA37D91C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394" y="934065"/>
            <a:ext cx="6309851" cy="57322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Ферми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kk-KZ" dirty="0"/>
              <a:t>рұқсат етілмеген зона</a:t>
            </a:r>
            <a:r>
              <a:rPr lang="ru-RU" dirty="0"/>
              <a:t> </a:t>
            </a:r>
            <a:r>
              <a:rPr lang="ru-RU" dirty="0" err="1"/>
              <a:t>ортасында</a:t>
            </a:r>
            <a:r>
              <a:rPr lang="ru-RU" dirty="0"/>
              <a:t> </a:t>
            </a:r>
            <a:r>
              <a:rPr lang="ru-RU" dirty="0" err="1"/>
              <a:t>орналасады</a:t>
            </a:r>
            <a:r>
              <a:rPr lang="ru-RU" dirty="0"/>
              <a:t>.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</a:t>
            </a:r>
            <a:r>
              <a:rPr lang="ru-RU" dirty="0"/>
              <a:t> </a:t>
            </a:r>
            <a:r>
              <a:rPr lang="ru-RU" dirty="0" err="1"/>
              <a:t>электрондардың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энергиясы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Ферми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аралығының</a:t>
            </a:r>
            <a:r>
              <a:rPr lang="ru-RU" dirty="0"/>
              <a:t> </a:t>
            </a:r>
            <a:r>
              <a:rPr lang="ru-RU" dirty="0" err="1"/>
              <a:t>ортасынан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керек. Донор </a:t>
            </a:r>
            <a:r>
              <a:rPr lang="ru-RU" dirty="0" err="1"/>
              <a:t>концентрациясының</a:t>
            </a:r>
            <a:r>
              <a:rPr lang="ru-RU" dirty="0"/>
              <a:t> </a:t>
            </a:r>
            <a:r>
              <a:rPr lang="ru-RU" dirty="0" err="1"/>
              <a:t>жоғарылауы</a:t>
            </a:r>
            <a:r>
              <a:rPr lang="ru-RU" dirty="0"/>
              <a:t> Ферми </a:t>
            </a:r>
            <a:r>
              <a:rPr lang="ru-RU" dirty="0" err="1"/>
              <a:t>деңгейінің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орналасуына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. </a:t>
            </a:r>
            <a:r>
              <a:rPr lang="ru-RU" dirty="0" err="1"/>
              <a:t>Кемтік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өткізгішінде</a:t>
            </a:r>
            <a:r>
              <a:rPr lang="ru-RU" dirty="0"/>
              <a:t>  Ферми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ортасынан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орналасуы</a:t>
            </a:r>
            <a:r>
              <a:rPr lang="ru-RU" dirty="0"/>
              <a:t> керек, ал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акцепторлардың</a:t>
            </a:r>
            <a:r>
              <a:rPr lang="ru-RU" dirty="0"/>
              <a:t> </a:t>
            </a:r>
            <a:r>
              <a:rPr lang="ru-RU" dirty="0" err="1"/>
              <a:t>концентрациясы</a:t>
            </a:r>
            <a:r>
              <a:rPr lang="ru-RU" dirty="0"/>
              <a:t> </a:t>
            </a:r>
            <a:r>
              <a:rPr lang="ru-RU" dirty="0" err="1"/>
              <a:t>соғұрлым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098" name="Picture 2" descr="Уровень Ферми в полупроводниках">
            <a:extLst>
              <a:ext uri="{FF2B5EF4-FFF2-40B4-BE49-F238E27FC236}">
                <a16:creationId xmlns:a16="http://schemas.microsoft.com/office/drawing/2014/main" id="{E3B4510C-6C6E-3C8C-FB19-88E2EEBB0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245" y="1034845"/>
            <a:ext cx="5163967" cy="461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535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C8014A-5DCA-B0D2-E8A3-69624620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75"/>
            <a:ext cx="11206316" cy="667262"/>
          </a:xfrm>
        </p:spPr>
        <p:txBody>
          <a:bodyPr>
            <a:normAutofit fontScale="90000"/>
          </a:bodyPr>
          <a:lstStyle/>
          <a:p>
            <a:r>
              <a:rPr lang="ru-RU" dirty="0"/>
              <a:t>заряд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қозғалғыштығы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B6CE0E-6094-CDC2-90A6-422C9CF11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855405"/>
            <a:ext cx="11434916" cy="53215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заряд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В/см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Электрондардың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кемтіктердің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кемтіктердің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инерциясымен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валенттік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инерциясына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галлий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арсенидіндегі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галлий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арсенидінен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жоғарылауымен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576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3FE9E-CA58-3876-F6E7-49040584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990"/>
            <a:ext cx="10515600" cy="686927"/>
          </a:xfrm>
        </p:spPr>
        <p:txBody>
          <a:bodyPr>
            <a:normAutofit fontScale="90000"/>
          </a:bodyPr>
          <a:lstStyle/>
          <a:p>
            <a:r>
              <a:rPr lang="ru-RU" dirty="0"/>
              <a:t>диффузия </a:t>
            </a:r>
            <a:r>
              <a:rPr lang="ru-RU" dirty="0" err="1"/>
              <a:t>коэффициенті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E67383-C84C-E43A-EADE-C7A1F796C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735"/>
            <a:ext cx="10515600" cy="5282228"/>
          </a:xfrm>
        </p:spPr>
        <p:txBody>
          <a:bodyPr/>
          <a:lstStyle/>
          <a:p>
            <a:pPr marL="0" indent="0" algn="just">
              <a:buNone/>
            </a:pP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коэффициентімен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температурасында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 мВ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потенциалы; k – Больцман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q – электрон заряды.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1083E92-33E4-18BB-0008-6C7115EF5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703" y="1981968"/>
            <a:ext cx="2196594" cy="97754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23742B9-0C82-8F65-ED73-9BD2F1CD9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6423" y="3226286"/>
            <a:ext cx="1838325" cy="6191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92B802E-4628-E437-FFF0-3A6245766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949" y="5041489"/>
            <a:ext cx="2106832" cy="84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26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4693B-3319-20BD-0D2E-74435D6F2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68"/>
            <a:ext cx="10515600" cy="608269"/>
          </a:xfrm>
        </p:spPr>
        <p:txBody>
          <a:bodyPr>
            <a:normAutofit fontScale="90000"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Өмір сүру уақыты</a:t>
            </a:r>
            <a:r>
              <a:rPr lang="kk-KZ" dirty="0"/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Диффузия, Дрейф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291DCD-81AE-E02A-025E-80C260B5D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2" y="816076"/>
            <a:ext cx="11120284" cy="567321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Заряд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тасушының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генерациясынан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рекомбинацияға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өткізгіштерде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процеске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 </a:t>
            </a:r>
            <a:r>
              <a:rPr lang="ru-RU" sz="30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дрейф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заряд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біркелкі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еместігінен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Диффузиялық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Дрейф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өрісінің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тасымалдаушылардың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24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42CBCFE-9861-7CB5-4B26-FF3C41F2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828801"/>
            <a:ext cx="6135328" cy="48669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Диэлектриктердің</a:t>
            </a:r>
            <a:r>
              <a:rPr lang="ru-RU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ені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, ал </a:t>
            </a:r>
            <a:r>
              <a:rPr lang="ru-RU" dirty="0" err="1"/>
              <a:t>металдарда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 </a:t>
            </a:r>
            <a:r>
              <a:rPr lang="ru-RU" dirty="0" err="1"/>
              <a:t>толығымен</a:t>
            </a:r>
            <a:r>
              <a:rPr lang="ru-RU" dirty="0"/>
              <a:t> </a:t>
            </a:r>
            <a:r>
              <a:rPr lang="ru-RU" dirty="0" err="1"/>
              <a:t>қабаттасып</a:t>
            </a:r>
            <a:r>
              <a:rPr lang="ru-RU" dirty="0"/>
              <a:t> </a:t>
            </a:r>
            <a:r>
              <a:rPr lang="ru-RU" dirty="0" err="1"/>
              <a:t>кеткен</a:t>
            </a:r>
            <a:r>
              <a:rPr lang="ru-RU" dirty="0"/>
              <a:t>.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салынған</a:t>
            </a:r>
            <a:r>
              <a:rPr lang="ru-RU" dirty="0"/>
              <a:t> </a:t>
            </a:r>
            <a:r>
              <a:rPr lang="ru-RU" dirty="0" err="1"/>
              <a:t>энергияның</a:t>
            </a:r>
            <a:r>
              <a:rPr lang="ru-RU" dirty="0"/>
              <a:t> </a:t>
            </a:r>
            <a:r>
              <a:rPr lang="ru-RU" dirty="0" err="1"/>
              <a:t>энергетикалық</a:t>
            </a:r>
            <a:r>
              <a:rPr lang="ru-RU" dirty="0"/>
              <a:t> </a:t>
            </a:r>
            <a:r>
              <a:rPr lang="ru-RU" dirty="0" err="1"/>
              <a:t>аралығын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en-US" dirty="0"/>
              <a:t> </a:t>
            </a:r>
            <a:r>
              <a:rPr lang="en-US" dirty="0" err="1"/>
              <a:t>Eg</a:t>
            </a:r>
            <a:r>
              <a:rPr lang="el-GR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ені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параметрі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Электроникада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kk-KZ" dirty="0"/>
              <a:t>эВ</a:t>
            </a:r>
            <a:r>
              <a:rPr lang="en-US" dirty="0"/>
              <a:t>): </a:t>
            </a:r>
            <a:r>
              <a:rPr lang="ru-RU" dirty="0"/>
              <a:t>германия </a:t>
            </a:r>
            <a:r>
              <a:rPr lang="ru-RU" dirty="0" err="1"/>
              <a:t>үшін</a:t>
            </a:r>
            <a:r>
              <a:rPr lang="ru-RU" dirty="0"/>
              <a:t> — 0,7, кремний </a:t>
            </a:r>
            <a:r>
              <a:rPr lang="ru-RU" dirty="0" err="1"/>
              <a:t>үшін</a:t>
            </a:r>
            <a:r>
              <a:rPr lang="ru-RU" dirty="0"/>
              <a:t> — 1,1 </a:t>
            </a:r>
            <a:r>
              <a:rPr lang="ru-RU" dirty="0" err="1"/>
              <a:t>және</a:t>
            </a:r>
            <a:r>
              <a:rPr lang="ru-RU" dirty="0"/>
              <a:t> галлий </a:t>
            </a:r>
            <a:r>
              <a:rPr lang="ru-RU" dirty="0" err="1"/>
              <a:t>арсениді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— 1,4.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7A7AE6-79E2-EDAC-3B2D-4516FD1BB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186" y="904568"/>
            <a:ext cx="5278013" cy="52287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221F52-34E5-76E8-D875-AE3ADCE55E56}"/>
              </a:ext>
            </a:extLst>
          </p:cNvPr>
          <p:cNvSpPr txBox="1"/>
          <p:nvPr/>
        </p:nvSpPr>
        <p:spPr>
          <a:xfrm>
            <a:off x="344129" y="27667"/>
            <a:ext cx="6096000" cy="18158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KZ" sz="2800" dirty="0" err="1"/>
              <a:t>Қатты</a:t>
            </a:r>
            <a:r>
              <a:rPr lang="ru-KZ" sz="2800" dirty="0"/>
              <a:t> </a:t>
            </a:r>
            <a:r>
              <a:rPr lang="ru-KZ" sz="2800" dirty="0" err="1"/>
              <a:t>дененің</a:t>
            </a:r>
            <a:r>
              <a:rPr lang="ru-KZ" sz="2800" dirty="0"/>
              <a:t> </a:t>
            </a:r>
            <a:r>
              <a:rPr lang="ru-RU" sz="2800" dirty="0" err="1"/>
              <a:t>зондық</a:t>
            </a:r>
            <a:r>
              <a:rPr lang="ru-KZ" sz="2800" dirty="0"/>
              <a:t> </a:t>
            </a:r>
            <a:r>
              <a:rPr lang="ru-KZ" sz="2800" dirty="0" err="1"/>
              <a:t>теориясы</a:t>
            </a:r>
            <a:r>
              <a:rPr lang="kk-KZ" sz="2800" dirty="0"/>
              <a:t> – </a:t>
            </a:r>
            <a:r>
              <a:rPr lang="ru-KZ" sz="2800" dirty="0" err="1"/>
              <a:t>қатты</a:t>
            </a:r>
            <a:r>
              <a:rPr lang="ru-KZ" sz="2800" dirty="0"/>
              <a:t> </a:t>
            </a:r>
            <a:r>
              <a:rPr lang="ru-KZ" sz="2800" dirty="0" err="1"/>
              <a:t>денедегі</a:t>
            </a:r>
            <a:r>
              <a:rPr lang="ru-KZ" sz="2800" dirty="0"/>
              <a:t> </a:t>
            </a:r>
            <a:r>
              <a:rPr lang="ru-KZ" sz="2800" dirty="0" err="1"/>
              <a:t>электрондар</a:t>
            </a:r>
            <a:r>
              <a:rPr lang="ru-KZ" sz="2800" dirty="0"/>
              <a:t> </a:t>
            </a:r>
            <a:r>
              <a:rPr lang="ru-KZ" sz="2800" dirty="0" err="1"/>
              <a:t>қозғалысының</a:t>
            </a:r>
            <a:r>
              <a:rPr lang="ru-KZ" sz="2800" dirty="0"/>
              <a:t> </a:t>
            </a:r>
            <a:r>
              <a:rPr lang="ru-KZ" sz="2800" dirty="0" err="1"/>
              <a:t>кванттық</a:t>
            </a:r>
            <a:r>
              <a:rPr lang="ru-KZ" sz="2800" dirty="0"/>
              <a:t> </a:t>
            </a:r>
            <a:r>
              <a:rPr lang="ru-KZ" sz="2800" dirty="0" err="1"/>
              <a:t>механикалық</a:t>
            </a:r>
            <a:r>
              <a:rPr lang="ru-KZ" sz="2800" dirty="0"/>
              <a:t> </a:t>
            </a:r>
            <a:r>
              <a:rPr lang="ru-KZ" sz="2800" dirty="0" err="1"/>
              <a:t>теориясы</a:t>
            </a:r>
            <a:r>
              <a:rPr lang="ru-KZ" sz="2800" dirty="0"/>
              <a:t> </a:t>
            </a:r>
            <a:r>
              <a:rPr lang="ru-KZ" sz="2800" dirty="0" err="1"/>
              <a:t>болып</a:t>
            </a:r>
            <a:r>
              <a:rPr lang="ru-KZ" sz="2800" dirty="0"/>
              <a:t> </a:t>
            </a:r>
            <a:r>
              <a:rPr lang="ru-KZ" sz="2800" dirty="0" err="1"/>
              <a:t>табылады</a:t>
            </a:r>
            <a:r>
              <a:rPr lang="ru-K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3894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8AE678-BA1B-21B0-164F-746F5049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252"/>
            <a:ext cx="10515600" cy="460785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өткізгіштігі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5E1B37-CE55-6936-D1F1-ADEA37B1A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735"/>
            <a:ext cx="10515600" cy="528222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құрылғылардың</a:t>
            </a:r>
            <a:r>
              <a:rPr lang="ru-RU" dirty="0"/>
              <a:t> </a:t>
            </a:r>
            <a:r>
              <a:rPr lang="ru-RU" dirty="0" err="1"/>
              <a:t>конструкциясы</a:t>
            </a:r>
            <a:r>
              <a:rPr lang="ru-RU" dirty="0"/>
              <a:t> мен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тұрғысынан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параметр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өткізгіштердің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меншікті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өткізгіштігі</a:t>
            </a:r>
            <a:r>
              <a:rPr lang="ru-RU" dirty="0"/>
              <a:t> </a:t>
            </a:r>
            <a:r>
              <a:rPr lang="ru-RU" dirty="0" err="1"/>
              <a:t>б.т</a:t>
            </a:r>
            <a:r>
              <a:rPr lang="ru-RU" dirty="0"/>
              <a:t>.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өткізгіштерде</a:t>
            </a:r>
            <a:r>
              <a:rPr lang="ru-RU" dirty="0"/>
              <a:t> заряд </a:t>
            </a:r>
            <a:r>
              <a:rPr lang="ru-RU" dirty="0" err="1"/>
              <a:t>тасымалдаушылардың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, </a:t>
            </a:r>
            <a:r>
              <a:rPr lang="ru-RU" dirty="0" err="1"/>
              <a:t>меншікті</a:t>
            </a:r>
            <a:r>
              <a:rPr lang="ru-RU" dirty="0"/>
              <a:t> </a:t>
            </a:r>
            <a:r>
              <a:rPr lang="ru-RU" dirty="0" err="1"/>
              <a:t>өткізгіштік</a:t>
            </a:r>
            <a:r>
              <a:rPr lang="ru-RU" dirty="0"/>
              <a:t> </a:t>
            </a:r>
            <a:r>
              <a:rPr lang="el-GR" dirty="0"/>
              <a:t>σ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компоненттен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: электрон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кемтік</a:t>
            </a:r>
            <a:r>
              <a:rPr lang="ru-RU" dirty="0"/>
              <a:t>. 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471D49-2FBF-8C16-DA45-504972D9C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529" y="3052762"/>
            <a:ext cx="2642034" cy="88067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F22FA0-A2F2-6EBE-31D0-7E1FAE46F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601" y="3052762"/>
            <a:ext cx="2663003" cy="8806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43BC9B-616E-2C6D-4506-53F8C9959F4B}"/>
              </a:ext>
            </a:extLst>
          </p:cNvPr>
          <p:cNvSpPr txBox="1"/>
          <p:nvPr/>
        </p:nvSpPr>
        <p:spPr>
          <a:xfrm>
            <a:off x="943896" y="4147138"/>
            <a:ext cx="107859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800" dirty="0"/>
              <a:t>Абсолют </a:t>
            </a:r>
            <a:r>
              <a:rPr lang="ru-KZ" sz="2800" dirty="0" err="1"/>
              <a:t>нөл</a:t>
            </a:r>
            <a:r>
              <a:rPr lang="ru-KZ" sz="2800" dirty="0"/>
              <a:t> </a:t>
            </a:r>
            <a:r>
              <a:rPr lang="ru-KZ" sz="2800" dirty="0" err="1"/>
              <a:t>температурада</a:t>
            </a:r>
            <a:r>
              <a:rPr lang="ru-KZ" sz="2800" dirty="0"/>
              <a:t> </a:t>
            </a:r>
            <a:r>
              <a:rPr lang="ru-KZ" sz="2800" dirty="0" err="1"/>
              <a:t>жартылай</a:t>
            </a:r>
            <a:r>
              <a:rPr lang="ru-KZ" sz="2800" dirty="0"/>
              <a:t> </a:t>
            </a:r>
            <a:r>
              <a:rPr lang="ru-KZ" sz="2800" dirty="0" err="1"/>
              <a:t>өткізгіште</a:t>
            </a:r>
            <a:r>
              <a:rPr lang="ru-KZ" sz="2800" dirty="0"/>
              <a:t> бос заряд </a:t>
            </a:r>
            <a:r>
              <a:rPr lang="ru-KZ" sz="2800" dirty="0" err="1"/>
              <a:t>тасымалдаушылар</a:t>
            </a:r>
            <a:r>
              <a:rPr lang="ru-KZ" sz="2800" dirty="0"/>
              <a:t> </a:t>
            </a:r>
            <a:r>
              <a:rPr lang="ru-KZ" sz="2800" dirty="0" err="1"/>
              <a:t>болмайды</a:t>
            </a:r>
            <a:r>
              <a:rPr lang="ru-KZ" sz="2800" dirty="0"/>
              <a:t>, </a:t>
            </a:r>
            <a:r>
              <a:rPr lang="ru-KZ" sz="2800" dirty="0" err="1"/>
              <a:t>сондықтан</a:t>
            </a:r>
            <a:r>
              <a:rPr lang="ru-KZ" sz="2800" dirty="0"/>
              <a:t> n = 0 </a:t>
            </a:r>
            <a:r>
              <a:rPr lang="ru-KZ" sz="2800" dirty="0" err="1"/>
              <a:t>және</a:t>
            </a:r>
            <a:r>
              <a:rPr lang="ru-KZ" sz="2800" dirty="0"/>
              <a:t> </a:t>
            </a:r>
            <a:r>
              <a:rPr lang="ru-KZ" sz="2800" dirty="0" err="1"/>
              <a:t>σn</a:t>
            </a:r>
            <a:r>
              <a:rPr lang="ru-KZ" sz="2800" dirty="0"/>
              <a:t> = 0.</a:t>
            </a:r>
          </a:p>
        </p:txBody>
      </p:sp>
    </p:spTree>
    <p:extLst>
      <p:ext uri="{BB962C8B-B14F-4D97-AF65-F5344CB8AC3E}">
        <p14:creationId xmlns:p14="http://schemas.microsoft.com/office/powerpoint/2010/main" val="2158901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837BE2-B5DC-AB61-89A2-F9D813CB2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639"/>
            <a:ext cx="10515600" cy="59213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активтенуі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белсендірілгенше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белсендірілгендіктен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жоғарылағанда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const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тасымалдаушының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қозғалғыштығы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жоғарылауымен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азаяды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жоғарылайтын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04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64B9D-204C-4813-A5A6-6A6AD686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құрылғылардың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температурасының</a:t>
            </a:r>
            <a:r>
              <a:rPr lang="ru-RU" dirty="0"/>
              <a:t> диапазоны </a:t>
            </a:r>
            <a:r>
              <a:rPr lang="ru-RU" dirty="0" err="1"/>
              <a:t>төменнен</a:t>
            </a:r>
            <a:r>
              <a:rPr lang="ru-RU" dirty="0"/>
              <a:t> </a:t>
            </a:r>
            <a:r>
              <a:rPr lang="en-US" dirty="0"/>
              <a:t>t</a:t>
            </a:r>
            <a:r>
              <a:rPr lang="kk-KZ" dirty="0"/>
              <a:t>акт</a:t>
            </a:r>
            <a:r>
              <a:rPr lang="en-US" dirty="0"/>
              <a:t>, </a:t>
            </a:r>
            <a:r>
              <a:rPr lang="ru-RU" dirty="0"/>
              <a:t>ал </a:t>
            </a:r>
            <a:r>
              <a:rPr lang="ru-RU" dirty="0" err="1"/>
              <a:t>жоғарыдан</a:t>
            </a:r>
            <a:r>
              <a:rPr lang="ru-RU" dirty="0"/>
              <a:t> - </a:t>
            </a:r>
            <a:r>
              <a:rPr lang="en-US" dirty="0"/>
              <a:t>t</a:t>
            </a:r>
            <a:r>
              <a:rPr lang="kk-KZ" dirty="0"/>
              <a:t>кр</a:t>
            </a:r>
            <a:r>
              <a:rPr lang="en-US" dirty="0"/>
              <a:t> </a:t>
            </a:r>
            <a:r>
              <a:rPr lang="ru-RU" dirty="0" err="1"/>
              <a:t>шектеледі</a:t>
            </a:r>
            <a:r>
              <a:rPr lang="ru-RU" dirty="0"/>
              <a:t>.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құрылғылардың</a:t>
            </a:r>
            <a:r>
              <a:rPr lang="ru-RU" dirty="0"/>
              <a:t> басым </a:t>
            </a:r>
            <a:r>
              <a:rPr lang="ru-RU" dirty="0" err="1"/>
              <a:t>көпшілігі</a:t>
            </a:r>
            <a:r>
              <a:rPr lang="ru-RU" dirty="0"/>
              <a:t> осы температура </a:t>
            </a:r>
            <a:r>
              <a:rPr lang="ru-RU" dirty="0" err="1"/>
              <a:t>диапазонында</a:t>
            </a:r>
            <a:r>
              <a:rPr lang="ru-RU" dirty="0"/>
              <a:t> (</a:t>
            </a:r>
            <a:r>
              <a:rPr lang="ru-RU" dirty="0" err="1"/>
              <a:t>тіпті</a:t>
            </a:r>
            <a:r>
              <a:rPr lang="ru-RU" dirty="0"/>
              <a:t> тар </a:t>
            </a:r>
            <a:r>
              <a:rPr lang="ru-RU" dirty="0" err="1"/>
              <a:t>диапазонда</a:t>
            </a:r>
            <a:r>
              <a:rPr lang="ru-RU" dirty="0"/>
              <a:t>: -60 ... +100 ° </a:t>
            </a:r>
            <a:r>
              <a:rPr lang="en-US" dirty="0"/>
              <a:t>C)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жұмыста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өткізгіштердің</a:t>
            </a:r>
            <a:r>
              <a:rPr lang="ru-RU" dirty="0"/>
              <a:t> </a:t>
            </a:r>
            <a:r>
              <a:rPr lang="ru-RU" dirty="0" err="1"/>
              <a:t>өткізгіштігі</a:t>
            </a:r>
            <a:r>
              <a:rPr lang="ru-RU" dirty="0"/>
              <a:t> </a:t>
            </a:r>
            <a:r>
              <a:rPr lang="ru-RU" dirty="0" err="1"/>
              <a:t>температураның</a:t>
            </a:r>
            <a:r>
              <a:rPr lang="ru-RU" dirty="0"/>
              <a:t> </a:t>
            </a:r>
            <a:r>
              <a:rPr lang="ru-RU" dirty="0" err="1"/>
              <a:t>жоғарылауымен</a:t>
            </a:r>
            <a:r>
              <a:rPr lang="ru-RU" dirty="0"/>
              <a:t> </a:t>
            </a:r>
            <a:r>
              <a:rPr lang="ru-RU" dirty="0" err="1"/>
              <a:t>төмендейді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4472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D77161-7D56-0C47-EB45-4F9C6F583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327" y="18851"/>
            <a:ext cx="2337619" cy="794621"/>
          </a:xfrm>
        </p:spPr>
        <p:txBody>
          <a:bodyPr/>
          <a:lstStyle/>
          <a:p>
            <a:r>
              <a:rPr lang="kk-KZ" dirty="0"/>
              <a:t>1эВ</a:t>
            </a:r>
            <a:endParaRPr lang="ru-KZ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6C096F4-69F6-5117-C120-DE88A5F71B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7347" y="1367470"/>
            <a:ext cx="11377305" cy="50340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3174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 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электронвольт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KZ" altLang="ru-KZ" sz="3600" dirty="0" err="1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электростати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калық өрістегі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потенциал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 айырымы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болатын нүктелер арасында </a:t>
            </a:r>
            <a:r>
              <a:rPr lang="ru-KZ" altLang="ru-KZ" sz="3600" dirty="0" err="1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элементар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заряд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тасу үшін қажет энергия.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k-KZ" altLang="ru-KZ" sz="3600" dirty="0">
              <a:solidFill>
                <a:srgbClr val="2021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заряд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тасуға қажет жұмыс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KZ" altLang="ru-KZ" sz="3600" dirty="0" err="1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-ға тең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altLang="ru-KZ" sz="3600" dirty="0" err="1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элементар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заряд 1,602176634</a:t>
            </a:r>
            <a:r>
              <a:rPr lang="en-US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−19 Кл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-ға тең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сонад 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эВ = 1,602176634</a:t>
            </a:r>
            <a:r>
              <a:rPr lang="en-US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−19 Дж</a:t>
            </a:r>
            <a:r>
              <a:rPr lang="kk-KZ" altLang="ru-KZ" sz="36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-ге тең болады.</a:t>
            </a:r>
            <a:endParaRPr kumimoji="0" lang="kk-KZ" altLang="ru-KZ" sz="3600" b="0" i="0" u="none" strike="noStrike" cap="none" normalizeH="0" baseline="0" dirty="0">
              <a:ln>
                <a:noFill/>
              </a:ln>
              <a:solidFill>
                <a:srgbClr val="2021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kk-KZ" altLang="ru-KZ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Е</a:t>
            </a:r>
            <a:r>
              <a:rPr lang="en-US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g=0, </a:t>
            </a:r>
            <a:r>
              <a:rPr lang="en-US" altLang="ru-KZ" sz="3600" dirty="0" err="1">
                <a:highlight>
                  <a:srgbClr val="00FF00"/>
                </a:highlight>
                <a:latin typeface="Arial" panose="020B0604020202020204" pitchFamily="34" charset="0"/>
              </a:rPr>
              <a:t>Eg</a:t>
            </a:r>
            <a:r>
              <a:rPr lang="en-US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≤</a:t>
            </a:r>
            <a:r>
              <a:rPr lang="kk-KZ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4 эВ</a:t>
            </a:r>
            <a:r>
              <a:rPr lang="en-US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, </a:t>
            </a:r>
            <a:r>
              <a:rPr lang="en-US" altLang="ru-KZ" sz="3600" dirty="0" err="1">
                <a:highlight>
                  <a:srgbClr val="00FF00"/>
                </a:highlight>
                <a:latin typeface="Arial" panose="020B0604020202020204" pitchFamily="34" charset="0"/>
              </a:rPr>
              <a:t>Eg</a:t>
            </a:r>
            <a:r>
              <a:rPr lang="en-US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≥</a:t>
            </a:r>
            <a:r>
              <a:rPr lang="kk-KZ" altLang="ru-KZ" sz="3600" dirty="0">
                <a:highlight>
                  <a:srgbClr val="00FF00"/>
                </a:highlight>
                <a:latin typeface="Arial" panose="020B0604020202020204" pitchFamily="34" charset="0"/>
              </a:rPr>
              <a:t>4/5 эВ</a:t>
            </a:r>
            <a:endParaRPr kumimoji="0" lang="ru-KZ" altLang="ru-KZ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3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DED3BE-9B63-1AEB-42BD-F95454A3F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16" y="196645"/>
            <a:ext cx="8455742" cy="645979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Жоғарғы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аймақ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өткізгіштік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аймағы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аймақтағы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энергияға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оны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көлемінде</a:t>
            </a:r>
            <a:r>
              <a:rPr lang="ru-RU" dirty="0"/>
              <a:t> </a:t>
            </a:r>
            <a:r>
              <a:rPr lang="ru-RU" dirty="0" err="1"/>
              <a:t>қозғалатын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өрісінің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өзгерте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Осы </a:t>
            </a:r>
            <a:r>
              <a:rPr lang="ru-RU" dirty="0" err="1"/>
              <a:t>электрондармен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электр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өткізгіштігі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аймақ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валенттік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аймақ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аймақтың</a:t>
            </a:r>
            <a:r>
              <a:rPr lang="ru-RU" dirty="0"/>
              <a:t> </a:t>
            </a:r>
            <a:r>
              <a:rPr lang="ru-RU" dirty="0" err="1"/>
              <a:t>энергетикалық</a:t>
            </a:r>
            <a:r>
              <a:rPr lang="ru-RU" dirty="0"/>
              <a:t> </a:t>
            </a:r>
            <a:r>
              <a:rPr lang="ru-RU" dirty="0" err="1"/>
              <a:t>деңгейлері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атомдардың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қабатының</a:t>
            </a:r>
            <a:r>
              <a:rPr lang="ru-RU" dirty="0"/>
              <a:t> </a:t>
            </a:r>
            <a:r>
              <a:rPr lang="ru-RU" dirty="0" err="1"/>
              <a:t>электрондарымен</a:t>
            </a:r>
            <a:r>
              <a:rPr lang="ru-RU" dirty="0"/>
              <a:t> </a:t>
            </a:r>
            <a:r>
              <a:rPr lang="ru-RU" dirty="0" err="1"/>
              <a:t>толтырылады</a:t>
            </a:r>
            <a:r>
              <a:rPr lang="ru-RU" dirty="0"/>
              <a:t> –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орбиталар</a:t>
            </a:r>
            <a:r>
              <a:rPr lang="ru-RU" dirty="0"/>
              <a:t> (</a:t>
            </a:r>
            <a:r>
              <a:rPr lang="ru-RU" dirty="0" err="1">
                <a:highlight>
                  <a:srgbClr val="00FF00"/>
                </a:highlight>
              </a:rPr>
              <a:t>валенттік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электрондар</a:t>
            </a:r>
            <a:r>
              <a:rPr lang="ru-RU" dirty="0"/>
              <a:t>). </a:t>
            </a:r>
            <a:r>
              <a:rPr lang="ru-RU" dirty="0" err="1"/>
              <a:t>Валенттік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бос </a:t>
            </a:r>
            <a:r>
              <a:rPr lang="ru-RU" dirty="0" err="1"/>
              <a:t>деңгейлер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өрісінің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энергиясын</a:t>
            </a:r>
            <a:r>
              <a:rPr lang="ru-RU" dirty="0"/>
              <a:t> </a:t>
            </a:r>
            <a:r>
              <a:rPr lang="ru-RU" dirty="0" err="1"/>
              <a:t>өзгерте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аймақтың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деңгейлері</a:t>
            </a:r>
            <a:r>
              <a:rPr lang="ru-RU" dirty="0"/>
              <a:t> </a:t>
            </a:r>
            <a:r>
              <a:rPr lang="ru-RU" dirty="0" err="1"/>
              <a:t>толтырылған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валенттік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өткізгіштігінің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болуына</a:t>
            </a:r>
            <a:r>
              <a:rPr lang="ru-RU" dirty="0"/>
              <a:t> </a:t>
            </a:r>
            <a:r>
              <a:rPr lang="ru-RU" dirty="0" err="1"/>
              <a:t>қатыса</a:t>
            </a:r>
            <a:r>
              <a:rPr lang="ru-RU" dirty="0"/>
              <a:t> </a:t>
            </a:r>
            <a:r>
              <a:rPr lang="ru-RU" dirty="0" err="1"/>
              <a:t>алмайды</a:t>
            </a:r>
            <a:r>
              <a:rPr lang="ru-RU" dirty="0"/>
              <a:t>.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электроника </a:t>
            </a:r>
            <a:r>
              <a:rPr lang="ru-RU" dirty="0" err="1"/>
              <a:t>өнімдерінің</a:t>
            </a:r>
            <a:r>
              <a:rPr lang="ru-RU" dirty="0"/>
              <a:t> </a:t>
            </a:r>
            <a:r>
              <a:rPr lang="ru-RU" dirty="0" err="1"/>
              <a:t>шамамен</a:t>
            </a:r>
            <a:r>
              <a:rPr lang="ru-RU" dirty="0"/>
              <a:t> 97% кремний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жасалады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6066CE-8E1E-256D-9FCF-6B4FB4F96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209" y="196645"/>
            <a:ext cx="3106475" cy="307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9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A4785C-350A-E732-62DF-8FE9A8756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386238"/>
            <a:ext cx="4404360" cy="608552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өткізгіштер</a:t>
            </a:r>
            <a:r>
              <a:rPr lang="ru-RU" dirty="0"/>
              <a:t> – </a:t>
            </a:r>
            <a:r>
              <a:rPr lang="ru-RU" dirty="0" err="1">
                <a:highlight>
                  <a:srgbClr val="FFFF00"/>
                </a:highlight>
              </a:rPr>
              <a:t>өткізгіштік</a:t>
            </a:r>
            <a:r>
              <a:rPr lang="ru-RU" dirty="0">
                <a:highlight>
                  <a:srgbClr val="FFFF00"/>
                </a:highlight>
              </a:rPr>
              <a:t> зона </a:t>
            </a:r>
            <a:r>
              <a:rPr lang="ru-RU" dirty="0"/>
              <a:t>мен </a:t>
            </a:r>
            <a:r>
              <a:rPr lang="ru-RU" dirty="0" err="1">
                <a:highlight>
                  <a:srgbClr val="FFFF00"/>
                </a:highlight>
              </a:rPr>
              <a:t>валенттік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>
                <a:highlight>
                  <a:srgbClr val="FFFF00"/>
                </a:highlight>
              </a:rPr>
              <a:t>аймақ</a:t>
            </a:r>
            <a:r>
              <a:rPr lang="ru-RU" dirty="0">
                <a:highlight>
                  <a:srgbClr val="FFFF00"/>
                </a:highlight>
              </a:rPr>
              <a:t> </a:t>
            </a:r>
            <a:r>
              <a:rPr lang="ru-RU" dirty="0" err="1"/>
              <a:t>қабаттасып</a:t>
            </a:r>
            <a:r>
              <a:rPr lang="ru-RU" dirty="0"/>
              <a:t>, </a:t>
            </a:r>
            <a:r>
              <a:rPr lang="ru-RU" dirty="0" err="1"/>
              <a:t>қабаттасу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аймақты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электрон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аз </a:t>
            </a:r>
            <a:r>
              <a:rPr lang="ru-RU" dirty="0" err="1"/>
              <a:t>энергияны</a:t>
            </a:r>
            <a:r>
              <a:rPr lang="ru-RU" dirty="0"/>
              <a:t> ала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қозғала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Денеге</a:t>
            </a:r>
            <a:r>
              <a:rPr lang="ru-RU" dirty="0"/>
              <a:t> </a:t>
            </a:r>
            <a:r>
              <a:rPr lang="ru-RU" dirty="0" err="1"/>
              <a:t>потенциалдар</a:t>
            </a:r>
            <a:r>
              <a:rPr lang="ru-RU" dirty="0"/>
              <a:t> </a:t>
            </a:r>
            <a:r>
              <a:rPr lang="ru-RU" dirty="0" err="1"/>
              <a:t>айырымы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еткенде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потенциалы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нүктеден</a:t>
            </a:r>
            <a:r>
              <a:rPr lang="ru-RU" dirty="0"/>
              <a:t> </a:t>
            </a:r>
            <a:r>
              <a:rPr lang="ru-RU" dirty="0" err="1"/>
              <a:t>жоғарырақ</a:t>
            </a:r>
            <a:r>
              <a:rPr lang="ru-RU" dirty="0"/>
              <a:t> </a:t>
            </a:r>
            <a:r>
              <a:rPr lang="ru-RU" dirty="0" err="1"/>
              <a:t>нүктеге</a:t>
            </a:r>
            <a:r>
              <a:rPr lang="ru-RU" dirty="0"/>
              <a:t>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қозғалып</a:t>
            </a:r>
            <a:r>
              <a:rPr lang="ru-RU" dirty="0"/>
              <a:t>,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тогын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 </a:t>
            </a:r>
            <a:r>
              <a:rPr lang="ru-RU" dirty="0" err="1"/>
              <a:t>Өткізгіштерге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металдар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</a:t>
            </a:r>
          </a:p>
          <a:p>
            <a:pPr algn="just"/>
            <a:endParaRPr lang="ru-K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283A75-CF30-FB2D-42FC-97CD862E14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8837"/>
          <a:stretch/>
        </p:blipFill>
        <p:spPr bwMode="auto">
          <a:xfrm>
            <a:off x="4776839" y="935037"/>
            <a:ext cx="7190030" cy="442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8A74C53-AE34-9A55-3A04-637B48B3EAA5}"/>
              </a:ext>
            </a:extLst>
          </p:cNvPr>
          <p:cNvSpPr/>
          <p:nvPr/>
        </p:nvSpPr>
        <p:spPr>
          <a:xfrm>
            <a:off x="4958080" y="935037"/>
            <a:ext cx="2540002" cy="4571683"/>
          </a:xfrm>
          <a:prstGeom prst="roundRect">
            <a:avLst>
              <a:gd name="adj" fmla="val 50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56890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A4785C-350A-E732-62DF-8FE9A8756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832" y="270491"/>
            <a:ext cx="4685684" cy="6085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/>
              <a:t>ЖӨ – </a:t>
            </a:r>
            <a:r>
              <a:rPr lang="ru-RU" sz="2200" dirty="0" err="1"/>
              <a:t>жолақтары</a:t>
            </a:r>
            <a:r>
              <a:rPr lang="ru-RU" sz="2200" dirty="0"/>
              <a:t> </a:t>
            </a:r>
            <a:r>
              <a:rPr lang="ru-RU" sz="2200" dirty="0" err="1"/>
              <a:t>қабаттаспайды</a:t>
            </a:r>
            <a:r>
              <a:rPr lang="ru-RU" sz="2200" dirty="0"/>
              <a:t>, ал </a:t>
            </a:r>
            <a:r>
              <a:rPr lang="ru-RU" sz="2200" dirty="0" err="1"/>
              <a:t>олардың</a:t>
            </a:r>
            <a:r>
              <a:rPr lang="ru-RU" sz="2200" dirty="0"/>
              <a:t> </a:t>
            </a:r>
            <a:r>
              <a:rPr lang="ru-RU" sz="2200" dirty="0" err="1"/>
              <a:t>арасындағы</a:t>
            </a:r>
            <a:r>
              <a:rPr lang="ru-RU" sz="2200" dirty="0"/>
              <a:t> </a:t>
            </a:r>
            <a:r>
              <a:rPr lang="ru-RU" sz="2200" dirty="0" err="1"/>
              <a:t>қашықтық</a:t>
            </a:r>
            <a:r>
              <a:rPr lang="ru-RU" sz="2200" dirty="0"/>
              <a:t> 2 эВ-</a:t>
            </a:r>
            <a:r>
              <a:rPr lang="ru-RU" sz="2200" dirty="0" err="1"/>
              <a:t>тан</a:t>
            </a:r>
            <a:r>
              <a:rPr lang="ru-RU" sz="2200" dirty="0"/>
              <a:t> аз. 0 К </a:t>
            </a:r>
            <a:r>
              <a:rPr lang="ru-RU" sz="2200" dirty="0" err="1"/>
              <a:t>температурада</a:t>
            </a:r>
            <a:r>
              <a:rPr lang="ru-RU" sz="2200" dirty="0"/>
              <a:t> </a:t>
            </a:r>
            <a:r>
              <a:rPr lang="ru-RU" sz="2200" dirty="0" err="1"/>
              <a:t>өткізгіштік</a:t>
            </a:r>
            <a:r>
              <a:rPr lang="ru-RU" sz="2200" dirty="0"/>
              <a:t> </a:t>
            </a:r>
            <a:r>
              <a:rPr lang="ru-RU" sz="2200" dirty="0" err="1"/>
              <a:t>зонасында</a:t>
            </a:r>
            <a:r>
              <a:rPr lang="ru-RU" sz="2200" dirty="0"/>
              <a:t> </a:t>
            </a:r>
            <a:r>
              <a:rPr lang="ru-RU" sz="2200" dirty="0" err="1"/>
              <a:t>электрондар</a:t>
            </a:r>
            <a:r>
              <a:rPr lang="ru-RU" sz="2200" dirty="0"/>
              <a:t> </a:t>
            </a:r>
            <a:r>
              <a:rPr lang="ru-RU" sz="2200" dirty="0" err="1"/>
              <a:t>болмайды</a:t>
            </a:r>
            <a:r>
              <a:rPr lang="ru-RU" sz="2200" dirty="0"/>
              <a:t>, ал </a:t>
            </a:r>
            <a:r>
              <a:rPr lang="ru-RU" sz="2200" dirty="0" err="1"/>
              <a:t>валенттік</a:t>
            </a:r>
            <a:r>
              <a:rPr lang="ru-RU" sz="2200" dirty="0"/>
              <a:t> </a:t>
            </a:r>
            <a:r>
              <a:rPr lang="ru-RU" sz="2200" dirty="0" err="1"/>
              <a:t>аймақ</a:t>
            </a:r>
            <a:r>
              <a:rPr lang="ru-RU" sz="2200" dirty="0"/>
              <a:t> </a:t>
            </a:r>
            <a:r>
              <a:rPr lang="ru-RU" sz="2200" dirty="0" err="1"/>
              <a:t>өзінің</a:t>
            </a:r>
            <a:r>
              <a:rPr lang="ru-RU" sz="2200" dirty="0"/>
              <a:t> </a:t>
            </a:r>
            <a:r>
              <a:rPr lang="ru-RU" sz="2200" dirty="0" err="1"/>
              <a:t>күйін</a:t>
            </a:r>
            <a:r>
              <a:rPr lang="ru-RU" sz="2200" dirty="0"/>
              <a:t> </a:t>
            </a:r>
            <a:r>
              <a:rPr lang="ru-RU" sz="2200" dirty="0" err="1"/>
              <a:t>өзгерте</a:t>
            </a:r>
            <a:r>
              <a:rPr lang="ru-RU" sz="2200" dirty="0"/>
              <a:t> </a:t>
            </a:r>
            <a:r>
              <a:rPr lang="ru-RU" sz="2200" dirty="0" err="1"/>
              <a:t>алмайтын</a:t>
            </a:r>
            <a:r>
              <a:rPr lang="ru-RU" sz="2200" dirty="0"/>
              <a:t>, </a:t>
            </a:r>
            <a:r>
              <a:rPr lang="ru-RU" sz="2200" dirty="0" err="1"/>
              <a:t>яғни</a:t>
            </a:r>
            <a:r>
              <a:rPr lang="ru-RU" sz="2200" dirty="0"/>
              <a:t> </a:t>
            </a:r>
            <a:r>
              <a:rPr lang="ru-RU" sz="2200" dirty="0" err="1"/>
              <a:t>электр</a:t>
            </a:r>
            <a:r>
              <a:rPr lang="ru-RU" sz="2200" dirty="0"/>
              <a:t> </a:t>
            </a:r>
            <a:r>
              <a:rPr lang="ru-RU" sz="2200" dirty="0" err="1"/>
              <a:t>өрісі</a:t>
            </a:r>
            <a:r>
              <a:rPr lang="ru-RU" sz="2200" dirty="0"/>
              <a:t> </a:t>
            </a:r>
            <a:r>
              <a:rPr lang="ru-RU" sz="2200" dirty="0" err="1"/>
              <a:t>әсер</a:t>
            </a:r>
            <a:r>
              <a:rPr lang="ru-RU" sz="2200" dirty="0"/>
              <a:t> </a:t>
            </a:r>
            <a:r>
              <a:rPr lang="ru-RU" sz="2200" dirty="0" err="1"/>
              <a:t>еткенде</a:t>
            </a:r>
            <a:r>
              <a:rPr lang="ru-RU" sz="2200" dirty="0"/>
              <a:t> </a:t>
            </a:r>
            <a:r>
              <a:rPr lang="ru-RU" sz="2200" dirty="0" err="1"/>
              <a:t>ретті</a:t>
            </a:r>
            <a:r>
              <a:rPr lang="ru-RU" sz="2200" dirty="0"/>
              <a:t> </a:t>
            </a:r>
            <a:r>
              <a:rPr lang="ru-RU" sz="2200" dirty="0" err="1"/>
              <a:t>қозғала</a:t>
            </a:r>
            <a:r>
              <a:rPr lang="ru-RU" sz="2200" dirty="0"/>
              <a:t> </a:t>
            </a:r>
            <a:r>
              <a:rPr lang="ru-RU" sz="2200" dirty="0" err="1"/>
              <a:t>алмайтын</a:t>
            </a:r>
            <a:r>
              <a:rPr lang="ru-RU" sz="2200" dirty="0"/>
              <a:t> </a:t>
            </a:r>
            <a:r>
              <a:rPr lang="ru-RU" sz="2200" dirty="0" err="1"/>
              <a:t>электрондармен</a:t>
            </a:r>
            <a:r>
              <a:rPr lang="ru-RU" sz="2200" dirty="0"/>
              <a:t> </a:t>
            </a:r>
            <a:r>
              <a:rPr lang="ru-RU" sz="2200" dirty="0" err="1"/>
              <a:t>толтырылады</a:t>
            </a:r>
            <a:r>
              <a:rPr lang="ru-RU" sz="2200" dirty="0"/>
              <a:t>. 0 К </a:t>
            </a:r>
            <a:r>
              <a:rPr lang="ru-RU" sz="2200" dirty="0" err="1"/>
              <a:t>температурада</a:t>
            </a:r>
            <a:r>
              <a:rPr lang="ru-RU" sz="2200" dirty="0"/>
              <a:t> </a:t>
            </a:r>
            <a:r>
              <a:rPr lang="ru-RU" sz="2200" dirty="0" err="1"/>
              <a:t>меншікті</a:t>
            </a:r>
            <a:r>
              <a:rPr lang="ru-RU" sz="2200" dirty="0"/>
              <a:t> </a:t>
            </a:r>
            <a:r>
              <a:rPr lang="ru-RU" sz="2200" dirty="0" err="1"/>
              <a:t>жартылай</a:t>
            </a:r>
            <a:r>
              <a:rPr lang="ru-RU" sz="2200" dirty="0"/>
              <a:t> </a:t>
            </a:r>
            <a:r>
              <a:rPr lang="ru-RU" sz="2200" dirty="0" err="1"/>
              <a:t>өткізгіштер</a:t>
            </a:r>
            <a:r>
              <a:rPr lang="ru-RU" sz="2200" dirty="0"/>
              <a:t> </a:t>
            </a:r>
            <a:r>
              <a:rPr lang="ru-RU" sz="2200" dirty="0" err="1"/>
              <a:t>электр</a:t>
            </a:r>
            <a:r>
              <a:rPr lang="ru-RU" sz="2200" dirty="0"/>
              <a:t> </a:t>
            </a:r>
            <a:r>
              <a:rPr lang="ru-RU" sz="2200" dirty="0" err="1"/>
              <a:t>тогын</a:t>
            </a:r>
            <a:r>
              <a:rPr lang="ru-RU" sz="2200" dirty="0"/>
              <a:t> </a:t>
            </a:r>
            <a:r>
              <a:rPr lang="ru-RU" sz="2200" dirty="0" err="1"/>
              <a:t>өткізбейді</a:t>
            </a:r>
            <a:r>
              <a:rPr lang="ru-RU" sz="2200" dirty="0"/>
              <a:t>. </a:t>
            </a:r>
            <a:r>
              <a:rPr lang="ru-RU" sz="2200" dirty="0" err="1"/>
              <a:t>Жылулық</a:t>
            </a:r>
            <a:r>
              <a:rPr lang="ru-RU" sz="2200" dirty="0"/>
              <a:t> </a:t>
            </a:r>
            <a:r>
              <a:rPr lang="ru-RU" sz="2200" dirty="0" err="1"/>
              <a:t>қозғалыстың</a:t>
            </a:r>
            <a:r>
              <a:rPr lang="ru-RU" sz="2200" dirty="0"/>
              <a:t> </a:t>
            </a:r>
            <a:r>
              <a:rPr lang="ru-RU" sz="2200" dirty="0" err="1"/>
              <a:t>әсерінен</a:t>
            </a:r>
            <a:r>
              <a:rPr lang="ru-RU" sz="2200" dirty="0"/>
              <a:t> </a:t>
            </a:r>
            <a:r>
              <a:rPr lang="ru-RU" sz="2200" dirty="0" err="1"/>
              <a:t>температураның</a:t>
            </a:r>
            <a:r>
              <a:rPr lang="ru-RU" sz="2200" dirty="0"/>
              <a:t> </a:t>
            </a:r>
            <a:r>
              <a:rPr lang="ru-RU" sz="2200" dirty="0" err="1"/>
              <a:t>жоғарылауымен</a:t>
            </a:r>
            <a:r>
              <a:rPr lang="ru-RU" sz="2200" dirty="0"/>
              <a:t> </a:t>
            </a:r>
            <a:r>
              <a:rPr lang="ru-RU" sz="2200" dirty="0" err="1"/>
              <a:t>оның</a:t>
            </a:r>
            <a:r>
              <a:rPr lang="ru-RU" sz="2200" dirty="0"/>
              <a:t> </a:t>
            </a:r>
            <a:r>
              <a:rPr lang="ru-RU" sz="2200" dirty="0" err="1"/>
              <a:t>өткізгіштігі</a:t>
            </a:r>
            <a:r>
              <a:rPr lang="ru-RU" sz="2200" dirty="0"/>
              <a:t> </a:t>
            </a:r>
            <a:r>
              <a:rPr lang="ru-RU" sz="2200" dirty="0" err="1"/>
              <a:t>артады</a:t>
            </a:r>
            <a:r>
              <a:rPr lang="ru-RU" sz="2200" dirty="0"/>
              <a:t>. </a:t>
            </a:r>
            <a:r>
              <a:rPr lang="ru-RU" sz="2200" dirty="0" err="1"/>
              <a:t>Жартылай</a:t>
            </a:r>
            <a:r>
              <a:rPr lang="ru-RU" sz="2200" dirty="0"/>
              <a:t> </a:t>
            </a:r>
            <a:r>
              <a:rPr lang="ru-RU" sz="2200" dirty="0" err="1"/>
              <a:t>өткізгіштер</a:t>
            </a:r>
            <a:r>
              <a:rPr lang="ru-RU" sz="2200" dirty="0"/>
              <a:t>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жолақ</a:t>
            </a:r>
            <a:r>
              <a:rPr lang="ru-RU" sz="2200" dirty="0"/>
              <a:t> </a:t>
            </a:r>
            <a:r>
              <a:rPr lang="ru-RU" sz="2200" dirty="0" err="1"/>
              <a:t>ені</a:t>
            </a:r>
            <a:r>
              <a:rPr lang="ru-RU" sz="2200" dirty="0"/>
              <a:t> </a:t>
            </a:r>
            <a:r>
              <a:rPr lang="ru-RU" sz="2200" dirty="0" err="1"/>
              <a:t>салыстырмалы</a:t>
            </a:r>
            <a:r>
              <a:rPr lang="ru-RU" sz="2200" dirty="0"/>
              <a:t> </a:t>
            </a:r>
            <a:r>
              <a:rPr lang="ru-RU" sz="2200" dirty="0" err="1"/>
              <a:t>түрде</a:t>
            </a:r>
            <a:r>
              <a:rPr lang="ru-RU" sz="2200" dirty="0"/>
              <a:t> аз, </a:t>
            </a:r>
            <a:r>
              <a:rPr lang="ru-RU" sz="2200" dirty="0" err="1"/>
              <a:t>сондықтан</a:t>
            </a:r>
            <a:r>
              <a:rPr lang="ru-RU" sz="2200" dirty="0"/>
              <a:t> </a:t>
            </a:r>
            <a:r>
              <a:rPr lang="ru-RU" sz="2200" dirty="0" err="1"/>
              <a:t>электрондарды</a:t>
            </a:r>
            <a:r>
              <a:rPr lang="ru-RU" sz="2200" dirty="0"/>
              <a:t> </a:t>
            </a:r>
            <a:r>
              <a:rPr lang="ru-RU" sz="2200" dirty="0" err="1"/>
              <a:t>валенттік</a:t>
            </a:r>
            <a:r>
              <a:rPr lang="ru-RU" sz="2200" dirty="0"/>
              <a:t> </a:t>
            </a:r>
            <a:r>
              <a:rPr lang="ru-RU" sz="2200" dirty="0" err="1"/>
              <a:t>аймақтан</a:t>
            </a:r>
            <a:r>
              <a:rPr lang="ru-RU" sz="2200" dirty="0"/>
              <a:t> </a:t>
            </a:r>
            <a:r>
              <a:rPr lang="ru-RU" sz="2200" dirty="0" err="1"/>
              <a:t>өткізгіштік</a:t>
            </a:r>
            <a:r>
              <a:rPr lang="ru-RU" sz="2200" dirty="0"/>
              <a:t> </a:t>
            </a:r>
            <a:r>
              <a:rPr lang="ru-RU" sz="2200" dirty="0" err="1"/>
              <a:t>зонаға</a:t>
            </a:r>
            <a:r>
              <a:rPr lang="ru-RU" sz="2200" dirty="0"/>
              <a:t> </a:t>
            </a:r>
            <a:r>
              <a:rPr lang="ru-RU" sz="2200" dirty="0" err="1"/>
              <a:t>ауыстыру</a:t>
            </a:r>
            <a:r>
              <a:rPr lang="ru-RU" sz="2200" dirty="0"/>
              <a:t>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диэлектрикке</a:t>
            </a:r>
            <a:r>
              <a:rPr lang="ru-RU" sz="2200" dirty="0"/>
              <a:t> </a:t>
            </a:r>
            <a:r>
              <a:rPr lang="ru-RU" sz="2200" dirty="0" err="1"/>
              <a:t>қарағанда</a:t>
            </a:r>
            <a:r>
              <a:rPr lang="ru-RU" sz="2200" dirty="0"/>
              <a:t> энергия </a:t>
            </a:r>
            <a:r>
              <a:rPr lang="ru-RU" sz="2200" dirty="0" err="1"/>
              <a:t>азырақ</a:t>
            </a:r>
            <a:r>
              <a:rPr lang="ru-RU" sz="2200" dirty="0"/>
              <a:t> </a:t>
            </a:r>
            <a:r>
              <a:rPr lang="ru-RU" sz="2200" dirty="0" err="1"/>
              <a:t>қажет</a:t>
            </a:r>
            <a:r>
              <a:rPr lang="ru-RU" sz="2200" dirty="0"/>
              <a:t>. </a:t>
            </a:r>
            <a:endParaRPr lang="ru-KZ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283A75-CF30-FB2D-42FC-97CD862E14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8837"/>
          <a:stretch/>
        </p:blipFill>
        <p:spPr bwMode="auto">
          <a:xfrm>
            <a:off x="4776839" y="935037"/>
            <a:ext cx="7190030" cy="442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8A74C53-AE34-9A55-3A04-637B48B3EAA5}"/>
              </a:ext>
            </a:extLst>
          </p:cNvPr>
          <p:cNvSpPr/>
          <p:nvPr/>
        </p:nvSpPr>
        <p:spPr>
          <a:xfrm>
            <a:off x="7486650" y="935037"/>
            <a:ext cx="2104392" cy="4571683"/>
          </a:xfrm>
          <a:prstGeom prst="roundRect">
            <a:avLst>
              <a:gd name="adj" fmla="val 50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28513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A4785C-350A-E732-62DF-8FE9A8756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131" y="106996"/>
            <a:ext cx="4404360" cy="6085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000" dirty="0" err="1"/>
              <a:t>диэлектриктер</a:t>
            </a:r>
            <a:r>
              <a:rPr lang="ru-RU" sz="3000" dirty="0"/>
              <a:t> –</a:t>
            </a:r>
            <a:r>
              <a:rPr lang="en-US" sz="3000" dirty="0"/>
              <a:t> </a:t>
            </a:r>
            <a:r>
              <a:rPr lang="kk-KZ" sz="3000" dirty="0"/>
              <a:t>ЖӨ </a:t>
            </a:r>
            <a:r>
              <a:rPr lang="ru-RU" sz="3000" dirty="0" err="1"/>
              <a:t>сияқты</a:t>
            </a:r>
            <a:r>
              <a:rPr lang="ru-RU" sz="3000" dirty="0"/>
              <a:t> </a:t>
            </a:r>
            <a:r>
              <a:rPr lang="ru-RU" sz="3000" dirty="0" err="1"/>
              <a:t>аймақтары</a:t>
            </a:r>
            <a:r>
              <a:rPr lang="ru-RU" sz="3000" dirty="0"/>
              <a:t> </a:t>
            </a:r>
            <a:r>
              <a:rPr lang="ru-RU" sz="3000" dirty="0" err="1"/>
              <a:t>бір-бірімен</a:t>
            </a:r>
            <a:r>
              <a:rPr lang="ru-RU" sz="3000" dirty="0"/>
              <a:t> </a:t>
            </a:r>
            <a:r>
              <a:rPr lang="ru-RU" sz="3000" dirty="0" err="1"/>
              <a:t>қабаттаспайды</a:t>
            </a:r>
            <a:r>
              <a:rPr lang="ru-RU" sz="3000" dirty="0"/>
              <a:t> </a:t>
            </a:r>
            <a:r>
              <a:rPr lang="ru-RU" sz="3000" dirty="0" err="1"/>
              <a:t>және</a:t>
            </a:r>
            <a:r>
              <a:rPr lang="ru-RU" sz="3000" dirty="0"/>
              <a:t> </a:t>
            </a:r>
            <a:r>
              <a:rPr lang="ru-RU" sz="3000" dirty="0" err="1"/>
              <a:t>олардың</a:t>
            </a:r>
            <a:r>
              <a:rPr lang="ru-RU" sz="3000" dirty="0"/>
              <a:t> </a:t>
            </a:r>
            <a:r>
              <a:rPr lang="ru-RU" sz="3000" dirty="0" err="1"/>
              <a:t>арасындағы</a:t>
            </a:r>
            <a:r>
              <a:rPr lang="ru-RU" sz="3000" dirty="0"/>
              <a:t> </a:t>
            </a:r>
            <a:r>
              <a:rPr lang="ru-RU" sz="3000" dirty="0" err="1"/>
              <a:t>қашықтық</a:t>
            </a:r>
            <a:r>
              <a:rPr lang="ru-RU" sz="3000" dirty="0"/>
              <a:t> </a:t>
            </a:r>
            <a:r>
              <a:rPr lang="ru-RU" sz="3000" dirty="0" err="1"/>
              <a:t>шартты</a:t>
            </a:r>
            <a:r>
              <a:rPr lang="ru-RU" sz="3000" dirty="0"/>
              <a:t> </a:t>
            </a:r>
            <a:r>
              <a:rPr lang="ru-RU" sz="3000" dirty="0" err="1"/>
              <a:t>түрде</a:t>
            </a:r>
            <a:r>
              <a:rPr lang="ru-RU" sz="3000" dirty="0"/>
              <a:t> 2,0 эВ-</a:t>
            </a:r>
            <a:r>
              <a:rPr lang="ru-RU" sz="3000" dirty="0" err="1"/>
              <a:t>тан</a:t>
            </a:r>
            <a:r>
              <a:rPr lang="ru-RU" sz="3000" dirty="0"/>
              <a:t> </a:t>
            </a:r>
            <a:r>
              <a:rPr lang="ru-RU" sz="3000" dirty="0" err="1"/>
              <a:t>асады</a:t>
            </a:r>
            <a:r>
              <a:rPr lang="ru-RU" sz="3000" dirty="0"/>
              <a:t>. </a:t>
            </a:r>
            <a:r>
              <a:rPr lang="ru-RU" sz="3000" dirty="0" err="1"/>
              <a:t>Осылайша</a:t>
            </a:r>
            <a:r>
              <a:rPr lang="ru-RU" sz="3000" dirty="0"/>
              <a:t>, </a:t>
            </a:r>
            <a:r>
              <a:rPr lang="ru-RU" sz="3000" dirty="0" err="1"/>
              <a:t>электронды</a:t>
            </a:r>
            <a:r>
              <a:rPr lang="ru-RU" sz="3000" dirty="0"/>
              <a:t> </a:t>
            </a:r>
            <a:r>
              <a:rPr lang="ru-RU" sz="3000" dirty="0" err="1"/>
              <a:t>валенттік</a:t>
            </a:r>
            <a:r>
              <a:rPr lang="ru-RU" sz="3000" dirty="0"/>
              <a:t> </a:t>
            </a:r>
            <a:r>
              <a:rPr lang="ru-RU" sz="3000" dirty="0" err="1"/>
              <a:t>аймақтан</a:t>
            </a:r>
            <a:r>
              <a:rPr lang="ru-RU" sz="3000" dirty="0"/>
              <a:t> </a:t>
            </a:r>
            <a:r>
              <a:rPr lang="ru-RU" sz="3000" dirty="0" err="1"/>
              <a:t>өткізгіштік</a:t>
            </a:r>
            <a:r>
              <a:rPr lang="ru-RU" sz="3000" dirty="0"/>
              <a:t> </a:t>
            </a:r>
            <a:r>
              <a:rPr lang="ru-RU" sz="3000" dirty="0" err="1"/>
              <a:t>зонаға</a:t>
            </a:r>
            <a:r>
              <a:rPr lang="ru-RU" sz="3000" dirty="0"/>
              <a:t> </a:t>
            </a:r>
            <a:r>
              <a:rPr lang="ru-RU" sz="3000" dirty="0" err="1"/>
              <a:t>ауыстыру</a:t>
            </a:r>
            <a:r>
              <a:rPr lang="ru-RU" sz="3000" dirty="0"/>
              <a:t> </a:t>
            </a:r>
            <a:r>
              <a:rPr lang="ru-RU" sz="3000" dirty="0" err="1"/>
              <a:t>үшін</a:t>
            </a:r>
            <a:r>
              <a:rPr lang="ru-RU" sz="3000" dirty="0"/>
              <a:t> </a:t>
            </a:r>
            <a:r>
              <a:rPr lang="ru-RU" sz="3000" dirty="0" err="1"/>
              <a:t>айтарлықтай</a:t>
            </a:r>
            <a:r>
              <a:rPr lang="ru-RU" sz="3000" dirty="0"/>
              <a:t> энергия (температура) </a:t>
            </a:r>
            <a:r>
              <a:rPr lang="ru-RU" sz="3000" dirty="0" err="1"/>
              <a:t>қажет</a:t>
            </a:r>
            <a:r>
              <a:rPr lang="ru-RU" sz="3000" dirty="0"/>
              <a:t>, </a:t>
            </a:r>
            <a:r>
              <a:rPr lang="ru-RU" sz="3000" dirty="0" err="1"/>
              <a:t>сондықтан</a:t>
            </a:r>
            <a:r>
              <a:rPr lang="ru-RU" sz="3000" dirty="0"/>
              <a:t> </a:t>
            </a:r>
            <a:r>
              <a:rPr lang="ru-RU" sz="3000" dirty="0" err="1"/>
              <a:t>диэлектриктер</a:t>
            </a:r>
            <a:r>
              <a:rPr lang="ru-RU" sz="3000" dirty="0"/>
              <a:t> </a:t>
            </a:r>
            <a:r>
              <a:rPr lang="ru-RU" sz="3000" dirty="0" err="1"/>
              <a:t>төменгі</a:t>
            </a:r>
            <a:r>
              <a:rPr lang="ru-RU" sz="3000" dirty="0"/>
              <a:t> </a:t>
            </a:r>
            <a:r>
              <a:rPr lang="ru-RU" sz="3000" dirty="0" err="1"/>
              <a:t>температурада</a:t>
            </a:r>
            <a:r>
              <a:rPr lang="ru-RU" sz="3000" dirty="0"/>
              <a:t> </a:t>
            </a:r>
            <a:r>
              <a:rPr lang="ru-RU" sz="3000" dirty="0" err="1"/>
              <a:t>іс</a:t>
            </a:r>
            <a:r>
              <a:rPr lang="ru-RU" sz="3000" dirty="0"/>
              <a:t> </a:t>
            </a:r>
            <a:r>
              <a:rPr lang="ru-RU" sz="3000" dirty="0" err="1"/>
              <a:t>жүзінде</a:t>
            </a:r>
            <a:r>
              <a:rPr lang="ru-RU" sz="3000" dirty="0"/>
              <a:t> ток </a:t>
            </a:r>
            <a:r>
              <a:rPr lang="ru-RU" sz="3000" dirty="0" err="1"/>
              <a:t>өткізбейді</a:t>
            </a:r>
            <a:r>
              <a:rPr lang="ru-RU" sz="3000" dirty="0"/>
              <a:t>.</a:t>
            </a:r>
            <a:endParaRPr lang="ru-KZ" sz="3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283A75-CF30-FB2D-42FC-97CD862E14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8837"/>
          <a:stretch/>
        </p:blipFill>
        <p:spPr bwMode="auto">
          <a:xfrm>
            <a:off x="4776839" y="935037"/>
            <a:ext cx="7190030" cy="442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8A74C53-AE34-9A55-3A04-637B48B3EAA5}"/>
              </a:ext>
            </a:extLst>
          </p:cNvPr>
          <p:cNvSpPr/>
          <p:nvPr/>
        </p:nvSpPr>
        <p:spPr>
          <a:xfrm>
            <a:off x="9587963" y="935037"/>
            <a:ext cx="2466877" cy="4571683"/>
          </a:xfrm>
          <a:prstGeom prst="roundRect">
            <a:avLst>
              <a:gd name="adj" fmla="val 50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6252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723448-2A45-651D-C5C5-57C427D5C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238923"/>
            <a:ext cx="4008384" cy="59380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Si-</a:t>
            </a:r>
            <a:r>
              <a:rPr lang="kk-KZ" sz="2400" dirty="0"/>
              <a:t>дің көршілес</a:t>
            </a:r>
            <a:r>
              <a:rPr lang="ru-RU" sz="2400" dirty="0"/>
              <a:t> </a:t>
            </a:r>
            <a:r>
              <a:rPr lang="ru-RU" sz="2400" dirty="0" err="1"/>
              <a:t>атомдарында</a:t>
            </a:r>
            <a:r>
              <a:rPr lang="ru-RU" sz="2400" dirty="0"/>
              <a:t> </a:t>
            </a:r>
            <a:r>
              <a:rPr lang="ru-RU" sz="2400" dirty="0" err="1">
                <a:highlight>
                  <a:srgbClr val="00FF00"/>
                </a:highlight>
              </a:rPr>
              <a:t>ортақ</a:t>
            </a:r>
            <a:r>
              <a:rPr lang="ru-RU" sz="2400" dirty="0">
                <a:highlight>
                  <a:srgbClr val="00FF00"/>
                </a:highlight>
              </a:rPr>
              <a:t> </a:t>
            </a:r>
            <a:r>
              <a:rPr lang="ru-RU" sz="2400" dirty="0" err="1">
                <a:highlight>
                  <a:srgbClr val="00FF00"/>
                </a:highlight>
              </a:rPr>
              <a:t>орбиталар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, </a:t>
            </a:r>
            <a:r>
              <a:rPr lang="ru-RU" sz="2400" dirty="0" err="1"/>
              <a:t>оларда</a:t>
            </a:r>
            <a:r>
              <a:rPr lang="ru-RU" sz="2400" dirty="0"/>
              <a:t> </a:t>
            </a:r>
            <a:r>
              <a:rPr lang="ru-RU" sz="2400" i="1" dirty="0"/>
              <a:t>Паули </a:t>
            </a:r>
            <a:r>
              <a:rPr lang="ru-RU" sz="2400" i="1" dirty="0" err="1"/>
              <a:t>принципіне</a:t>
            </a:r>
            <a:r>
              <a:rPr lang="ru-RU" sz="2400" dirty="0"/>
              <a:t> </a:t>
            </a:r>
            <a:r>
              <a:rPr lang="ru-RU" sz="2400" dirty="0" err="1"/>
              <a:t>сәйкес</a:t>
            </a:r>
            <a:r>
              <a:rPr lang="ru-RU" sz="2400" dirty="0"/>
              <a:t> </a:t>
            </a:r>
            <a:r>
              <a:rPr lang="ru-RU" sz="2400" dirty="0" err="1"/>
              <a:t>екіден</a:t>
            </a:r>
            <a:r>
              <a:rPr lang="ru-RU" sz="2400" dirty="0"/>
              <a:t> </a:t>
            </a:r>
            <a:r>
              <a:rPr lang="kk-KZ" sz="2400" dirty="0"/>
              <a:t>артық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 </a:t>
            </a:r>
            <a:r>
              <a:rPr lang="ru-RU" sz="2400" dirty="0" err="1"/>
              <a:t>электрондар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 </a:t>
            </a:r>
            <a:r>
              <a:rPr lang="en-US" sz="2400" dirty="0"/>
              <a:t>Si</a:t>
            </a:r>
            <a:r>
              <a:rPr lang="kk-KZ" sz="2400" dirty="0"/>
              <a:t> </a:t>
            </a:r>
            <a:r>
              <a:rPr lang="ru-RU" sz="2400" dirty="0" err="1"/>
              <a:t>атомында</a:t>
            </a:r>
            <a:r>
              <a:rPr lang="ru-RU" sz="2400" dirty="0"/>
              <a:t> </a:t>
            </a:r>
            <a:r>
              <a:rPr lang="ru-RU" sz="2400" dirty="0" err="1"/>
              <a:t>төрт</a:t>
            </a:r>
            <a:r>
              <a:rPr lang="ru-RU" sz="2400" dirty="0"/>
              <a:t> </a:t>
            </a:r>
            <a:r>
              <a:rPr lang="ru-RU" sz="2400" dirty="0" err="1"/>
              <a:t>валенттік</a:t>
            </a:r>
            <a:r>
              <a:rPr lang="ru-RU" sz="2400" dirty="0"/>
              <a:t> электрон </a:t>
            </a:r>
            <a:r>
              <a:rPr lang="ru-RU" sz="2400" dirty="0" err="1"/>
              <a:t>болғандықтан</a:t>
            </a:r>
            <a:r>
              <a:rPr lang="ru-RU" sz="2400" dirty="0"/>
              <a:t>, </a:t>
            </a:r>
            <a:r>
              <a:rPr lang="ru-RU" sz="2400" dirty="0" err="1"/>
              <a:t>ол</a:t>
            </a:r>
            <a:r>
              <a:rPr lang="ru-RU" sz="2400" dirty="0"/>
              <a:t> осы </a:t>
            </a:r>
            <a:r>
              <a:rPr lang="ru-RU" sz="2400" dirty="0" err="1"/>
              <a:t>электрондарды</a:t>
            </a:r>
            <a:r>
              <a:rPr lang="ru-RU" sz="2400" dirty="0"/>
              <a:t> </a:t>
            </a:r>
            <a:r>
              <a:rPr lang="ru-RU" sz="2400" dirty="0" err="1"/>
              <a:t>көршілес</a:t>
            </a:r>
            <a:r>
              <a:rPr lang="ru-RU" sz="2400" dirty="0"/>
              <a:t> </a:t>
            </a:r>
            <a:r>
              <a:rPr lang="ru-RU" sz="2400" dirty="0" err="1"/>
              <a:t>төрт</a:t>
            </a:r>
            <a:r>
              <a:rPr lang="ru-RU" sz="2400" dirty="0"/>
              <a:t> </a:t>
            </a:r>
            <a:r>
              <a:rPr lang="ru-RU" sz="2400" dirty="0" err="1"/>
              <a:t>атоммен</a:t>
            </a:r>
            <a:r>
              <a:rPr lang="ru-RU" sz="2400" dirty="0"/>
              <a:t> </a:t>
            </a:r>
            <a:r>
              <a:rPr lang="ru-RU" sz="2400" dirty="0" err="1"/>
              <a:t>байланысу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пайдаланады</a:t>
            </a:r>
            <a:r>
              <a:rPr lang="ru-RU" sz="2400" dirty="0"/>
              <a:t>. </a:t>
            </a:r>
            <a:r>
              <a:rPr lang="ru-RU" sz="2400" dirty="0" err="1"/>
              <a:t>Көршілес</a:t>
            </a:r>
            <a:r>
              <a:rPr lang="ru-RU" sz="2400" dirty="0"/>
              <a:t> </a:t>
            </a:r>
            <a:r>
              <a:rPr lang="ru-RU" sz="2400" dirty="0" err="1"/>
              <a:t>төрт</a:t>
            </a:r>
            <a:r>
              <a:rPr lang="ru-RU" sz="2400" dirty="0"/>
              <a:t> </a:t>
            </a:r>
            <a:r>
              <a:rPr lang="ru-RU" sz="2400" dirty="0" err="1"/>
              <a:t>атомның</a:t>
            </a:r>
            <a:r>
              <a:rPr lang="ru-RU" sz="2400" dirty="0"/>
              <a:t> </a:t>
            </a:r>
            <a:r>
              <a:rPr lang="ru-RU" sz="2400" dirty="0" err="1"/>
              <a:t>әрқайсысымен</a:t>
            </a:r>
            <a:r>
              <a:rPr lang="ru-RU" sz="2400" dirty="0"/>
              <a:t> </a:t>
            </a:r>
            <a:r>
              <a:rPr lang="ru-RU" sz="2400" dirty="0" err="1"/>
              <a:t>байланысу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валенттік</a:t>
            </a:r>
            <a:r>
              <a:rPr lang="ru-RU" sz="2400" dirty="0"/>
              <a:t> электрон </a:t>
            </a:r>
            <a:r>
              <a:rPr lang="ru-RU" sz="2400" dirty="0" err="1"/>
              <a:t>бөледі</a:t>
            </a:r>
            <a:r>
              <a:rPr lang="ru-RU" sz="2400" dirty="0"/>
              <a:t>. </a:t>
            </a:r>
            <a:r>
              <a:rPr lang="ru-RU" sz="2400" dirty="0" err="1"/>
              <a:t>Атомдардың</a:t>
            </a:r>
            <a:r>
              <a:rPr lang="ru-RU" sz="2400" dirty="0"/>
              <a:t> </a:t>
            </a:r>
            <a:r>
              <a:rPr lang="ru-RU" sz="2400" dirty="0" err="1"/>
              <a:t>мұндай</a:t>
            </a:r>
            <a:r>
              <a:rPr lang="ru-RU" sz="2400" dirty="0"/>
              <a:t> </a:t>
            </a:r>
            <a:r>
              <a:rPr lang="ru-RU" sz="2400" dirty="0" err="1"/>
              <a:t>байланысы</a:t>
            </a:r>
            <a:r>
              <a:rPr lang="ru-RU" sz="2400" dirty="0"/>
              <a:t> </a:t>
            </a:r>
            <a:r>
              <a:rPr lang="ru-RU" sz="2400" dirty="0" err="1">
                <a:highlight>
                  <a:srgbClr val="00FF00"/>
                </a:highlight>
              </a:rPr>
              <a:t>жұптық</a:t>
            </a:r>
            <a:r>
              <a:rPr lang="ru-RU" sz="2400" dirty="0">
                <a:highlight>
                  <a:srgbClr val="00FF00"/>
                </a:highlight>
              </a:rPr>
              <a:t> электрон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>
                <a:highlight>
                  <a:srgbClr val="00FF00"/>
                </a:highlight>
              </a:rPr>
              <a:t>коваленттік</a:t>
            </a:r>
            <a:r>
              <a:rPr lang="ru-RU" sz="2400" dirty="0">
                <a:highlight>
                  <a:srgbClr val="00FF00"/>
                </a:highlight>
              </a:rPr>
              <a:t> </a:t>
            </a:r>
            <a:r>
              <a:rPr lang="ru-RU" sz="2400" dirty="0" err="1">
                <a:highlight>
                  <a:srgbClr val="00FF00"/>
                </a:highlight>
              </a:rPr>
              <a:t>байланыс</a:t>
            </a:r>
            <a:r>
              <a:rPr lang="ru-RU" sz="2400" dirty="0">
                <a:highlight>
                  <a:srgbClr val="00FF00"/>
                </a:highlight>
              </a:rPr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аталады</a:t>
            </a:r>
            <a:r>
              <a:rPr lang="ru-RU" sz="2400" dirty="0"/>
              <a:t>.</a:t>
            </a:r>
            <a:endParaRPr lang="ru-KZ" sz="2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854352-FE1D-30FC-5B50-DFC1D27FF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802877"/>
            <a:ext cx="4389453" cy="502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139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891268-24D6-89FC-1D8C-948D7701F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7" y="294968"/>
            <a:ext cx="5427407" cy="58819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/>
              <a:t>Барлық</a:t>
            </a:r>
            <a:r>
              <a:rPr lang="ru-RU" sz="3200" dirty="0"/>
              <a:t> </a:t>
            </a:r>
            <a:r>
              <a:rPr lang="ru-RU" sz="3200" dirty="0" err="1"/>
              <a:t>байланыстардағы</a:t>
            </a:r>
            <a:r>
              <a:rPr lang="ru-RU" sz="3200" dirty="0"/>
              <a:t> </a:t>
            </a:r>
            <a:r>
              <a:rPr lang="ru-RU" sz="3200" dirty="0" err="1"/>
              <a:t>электрондар</a:t>
            </a:r>
            <a:r>
              <a:rPr lang="ru-RU" sz="3200" dirty="0"/>
              <a:t> тек </a:t>
            </a:r>
            <a:r>
              <a:rPr lang="ru-RU" sz="3200" dirty="0" err="1">
                <a:highlight>
                  <a:srgbClr val="00FF00"/>
                </a:highlight>
              </a:rPr>
              <a:t>абсолютті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нөлдік</a:t>
            </a:r>
            <a:r>
              <a:rPr lang="ru-RU" sz="3200" dirty="0">
                <a:highlight>
                  <a:srgbClr val="00FF00"/>
                </a:highlight>
              </a:rPr>
              <a:t> </a:t>
            </a:r>
            <a:r>
              <a:rPr lang="ru-RU" sz="3200" dirty="0" err="1">
                <a:highlight>
                  <a:srgbClr val="00FF00"/>
                </a:highlight>
              </a:rPr>
              <a:t>температурада</a:t>
            </a:r>
            <a:r>
              <a:rPr lang="ru-RU" sz="3200" dirty="0"/>
              <a:t> (Т=0 К) </a:t>
            </a:r>
            <a:r>
              <a:rPr lang="ru-RU" sz="3200" dirty="0" err="1"/>
              <a:t>болады</a:t>
            </a:r>
            <a:r>
              <a:rPr lang="ru-RU" sz="3200" dirty="0"/>
              <a:t>.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</a:t>
            </a:r>
            <a:r>
              <a:rPr lang="ru-RU" sz="3200" dirty="0"/>
              <a:t> </a:t>
            </a:r>
            <a:r>
              <a:rPr lang="ru-RU" sz="3200" dirty="0" err="1"/>
              <a:t>қызған</a:t>
            </a:r>
            <a:r>
              <a:rPr lang="ru-RU" sz="3200" dirty="0"/>
              <a:t> </a:t>
            </a:r>
            <a:r>
              <a:rPr lang="ru-RU" sz="3200" dirty="0" err="1"/>
              <a:t>сайын</a:t>
            </a:r>
            <a:r>
              <a:rPr lang="ru-RU" sz="3200" dirty="0"/>
              <a:t> </a:t>
            </a:r>
            <a:r>
              <a:rPr lang="ru-RU" sz="3200" dirty="0" err="1"/>
              <a:t>байланыстар</a:t>
            </a:r>
            <a:r>
              <a:rPr lang="ru-RU" sz="3200" dirty="0"/>
              <a:t> </a:t>
            </a:r>
            <a:r>
              <a:rPr lang="ru-RU" sz="3200" dirty="0" err="1"/>
              <a:t>бұзылады</a:t>
            </a:r>
            <a:r>
              <a:rPr lang="ru-RU" sz="3200" dirty="0"/>
              <a:t>, </a:t>
            </a:r>
            <a:r>
              <a:rPr lang="ru-RU" sz="3200" dirty="0" err="1"/>
              <a:t>яғни</a:t>
            </a:r>
            <a:r>
              <a:rPr lang="ru-RU" sz="3200" dirty="0"/>
              <a:t> </a:t>
            </a:r>
            <a:r>
              <a:rPr lang="ru-RU" sz="3200" dirty="0" err="1"/>
              <a:t>кейбір</a:t>
            </a:r>
            <a:r>
              <a:rPr lang="ru-RU" sz="3200" dirty="0"/>
              <a:t> </a:t>
            </a:r>
            <a:r>
              <a:rPr lang="ru-RU" sz="3200" dirty="0" err="1"/>
              <a:t>валенттік</a:t>
            </a:r>
            <a:r>
              <a:rPr lang="ru-RU" sz="3200" dirty="0"/>
              <a:t> </a:t>
            </a:r>
            <a:r>
              <a:rPr lang="ru-RU" sz="3200" dirty="0" err="1"/>
              <a:t>электрондар</a:t>
            </a:r>
            <a:r>
              <a:rPr lang="ru-RU" sz="3200" dirty="0"/>
              <a:t> </a:t>
            </a:r>
            <a:r>
              <a:rPr lang="ru-RU" sz="3200" dirty="0" err="1"/>
              <a:t>өткізгіштік</a:t>
            </a:r>
            <a:r>
              <a:rPr lang="ru-RU" sz="3200" dirty="0"/>
              <a:t> </a:t>
            </a:r>
            <a:r>
              <a:rPr lang="ru-RU" sz="3200" dirty="0" err="1"/>
              <a:t>аймағына</a:t>
            </a:r>
            <a:r>
              <a:rPr lang="ru-RU" sz="3200" dirty="0"/>
              <a:t> </a:t>
            </a:r>
            <a:r>
              <a:rPr lang="ru-RU" sz="3200" dirty="0" err="1"/>
              <a:t>өту</a:t>
            </a:r>
            <a:r>
              <a:rPr lang="ru-RU" sz="3200" dirty="0"/>
              <a:t> </a:t>
            </a:r>
            <a:r>
              <a:rPr lang="ru-RU" sz="3200" dirty="0" err="1"/>
              <a:t>үшін</a:t>
            </a:r>
            <a:r>
              <a:rPr lang="ru-RU" sz="3200" dirty="0"/>
              <a:t> </a:t>
            </a:r>
            <a:r>
              <a:rPr lang="ru-RU" sz="3200" dirty="0" err="1"/>
              <a:t>қажетті</a:t>
            </a:r>
            <a:r>
              <a:rPr lang="ru-RU" sz="3200" dirty="0"/>
              <a:t> </a:t>
            </a:r>
            <a:r>
              <a:rPr lang="ru-RU" sz="3200" dirty="0" err="1"/>
              <a:t>қосымша</a:t>
            </a:r>
            <a:r>
              <a:rPr lang="ru-RU" sz="3200" dirty="0"/>
              <a:t> </a:t>
            </a:r>
            <a:r>
              <a:rPr lang="ru-RU" sz="3200" dirty="0" err="1"/>
              <a:t>энергияны</a:t>
            </a:r>
            <a:r>
              <a:rPr lang="ru-RU" sz="3200" dirty="0"/>
              <a:t> </a:t>
            </a:r>
            <a:r>
              <a:rPr lang="ru-RU" sz="3200" dirty="0" err="1"/>
              <a:t>алады</a:t>
            </a:r>
            <a:r>
              <a:rPr lang="ru-RU" sz="3200" dirty="0"/>
              <a:t>. </a:t>
            </a:r>
            <a:r>
              <a:rPr lang="ru-RU" sz="3200" dirty="0" err="1"/>
              <a:t>Кернеу</a:t>
            </a:r>
            <a:r>
              <a:rPr lang="ru-RU" sz="3200" dirty="0"/>
              <a:t> </a:t>
            </a:r>
            <a:r>
              <a:rPr lang="ru-RU" sz="3200" dirty="0" err="1"/>
              <a:t>қолданылған</a:t>
            </a:r>
            <a:r>
              <a:rPr lang="ru-RU" sz="3200" dirty="0"/>
              <a:t> </a:t>
            </a:r>
            <a:r>
              <a:rPr lang="ru-RU" sz="3200" dirty="0" err="1"/>
              <a:t>кезде</a:t>
            </a:r>
            <a:r>
              <a:rPr lang="ru-RU" sz="3200" dirty="0"/>
              <a:t> </a:t>
            </a:r>
            <a:r>
              <a:rPr lang="ru-RU" sz="3200" dirty="0" err="1"/>
              <a:t>пайда</a:t>
            </a:r>
            <a:r>
              <a:rPr lang="ru-RU" sz="3200" dirty="0"/>
              <a:t> </a:t>
            </a:r>
            <a:r>
              <a:rPr lang="ru-RU" sz="3200" dirty="0" err="1"/>
              <a:t>болатын</a:t>
            </a:r>
            <a:r>
              <a:rPr lang="ru-RU" sz="3200" dirty="0"/>
              <a:t> бос </a:t>
            </a:r>
            <a:r>
              <a:rPr lang="ru-RU" sz="3200" dirty="0" err="1"/>
              <a:t>электрондар</a:t>
            </a:r>
            <a:r>
              <a:rPr lang="ru-RU" sz="3200" dirty="0"/>
              <a:t>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өткізгіште</a:t>
            </a:r>
            <a:r>
              <a:rPr lang="ru-RU" sz="3200" dirty="0"/>
              <a:t> ток </a:t>
            </a:r>
            <a:r>
              <a:rPr lang="ru-RU" sz="3200" dirty="0" err="1"/>
              <a:t>түзуге</a:t>
            </a:r>
            <a:r>
              <a:rPr lang="ru-RU" sz="3200" dirty="0"/>
              <a:t> </a:t>
            </a:r>
            <a:r>
              <a:rPr lang="ru-RU" sz="3200" dirty="0" err="1"/>
              <a:t>қатысады</a:t>
            </a:r>
            <a:r>
              <a:rPr lang="ru-RU" sz="3200" dirty="0"/>
              <a:t>.</a:t>
            </a:r>
            <a:endParaRPr lang="ru-KZ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B68F0E-6934-DFA0-E56D-614709C8F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716" y="449428"/>
            <a:ext cx="2934787" cy="561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4924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2785</TotalTime>
  <Words>1503</Words>
  <Application>Microsoft Office PowerPoint</Application>
  <PresentationFormat>Широкоэкранный</PresentationFormat>
  <Paragraphs>57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Жартылай өткізгіштің зондық энергетикалық диаграммасы</vt:lpstr>
      <vt:lpstr>Презентация PowerPoint</vt:lpstr>
      <vt:lpstr>1эВ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қоспалардың концентрациясы</vt:lpstr>
      <vt:lpstr>рекомбинация</vt:lpstr>
      <vt:lpstr>Ферми деңгейі</vt:lpstr>
      <vt:lpstr>заряд тасымалдаушылардың қозғалғыштығы</vt:lpstr>
      <vt:lpstr>диффузия коэффициенті</vt:lpstr>
      <vt:lpstr>Өмір сүру уақыты, Диффузия, Дрейф </vt:lpstr>
      <vt:lpstr>меншікті өткізгіштігі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Интегралды схема</dc:title>
  <dc:creator>beibit</dc:creator>
  <cp:lastModifiedBy>beibit</cp:lastModifiedBy>
  <cp:revision>114</cp:revision>
  <dcterms:created xsi:type="dcterms:W3CDTF">2023-01-29T05:23:02Z</dcterms:created>
  <dcterms:modified xsi:type="dcterms:W3CDTF">2023-02-07T03:38:45Z</dcterms:modified>
</cp:coreProperties>
</file>